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0"/>
  </p:notesMasterIdLst>
  <p:sldIdLst>
    <p:sldId id="256" r:id="rId2"/>
    <p:sldId id="384" r:id="rId3"/>
    <p:sldId id="380" r:id="rId4"/>
    <p:sldId id="381" r:id="rId5"/>
    <p:sldId id="385" r:id="rId6"/>
    <p:sldId id="257" r:id="rId7"/>
    <p:sldId id="387" r:id="rId8"/>
    <p:sldId id="360" r:id="rId9"/>
    <p:sldId id="261" r:id="rId10"/>
    <p:sldId id="267" r:id="rId11"/>
    <p:sldId id="402" r:id="rId12"/>
    <p:sldId id="358" r:id="rId13"/>
    <p:sldId id="269" r:id="rId14"/>
    <p:sldId id="273" r:id="rId15"/>
    <p:sldId id="401" r:id="rId16"/>
    <p:sldId id="386" r:id="rId17"/>
    <p:sldId id="354" r:id="rId18"/>
    <p:sldId id="357" r:id="rId19"/>
    <p:sldId id="364" r:id="rId20"/>
    <p:sldId id="361" r:id="rId21"/>
    <p:sldId id="300" r:id="rId22"/>
    <p:sldId id="363" r:id="rId23"/>
    <p:sldId id="296" r:id="rId24"/>
    <p:sldId id="301" r:id="rId25"/>
    <p:sldId id="388" r:id="rId26"/>
    <p:sldId id="390" r:id="rId27"/>
    <p:sldId id="389" r:id="rId28"/>
    <p:sldId id="391" r:id="rId29"/>
    <p:sldId id="393" r:id="rId30"/>
    <p:sldId id="394" r:id="rId31"/>
    <p:sldId id="404" r:id="rId32"/>
    <p:sldId id="372" r:id="rId33"/>
    <p:sldId id="373" r:id="rId34"/>
    <p:sldId id="316" r:id="rId35"/>
    <p:sldId id="322" r:id="rId36"/>
    <p:sldId id="395" r:id="rId37"/>
    <p:sldId id="396" r:id="rId38"/>
    <p:sldId id="398" r:id="rId39"/>
    <p:sldId id="400" r:id="rId40"/>
    <p:sldId id="370" r:id="rId41"/>
    <p:sldId id="371" r:id="rId42"/>
    <p:sldId id="323" r:id="rId43"/>
    <p:sldId id="325" r:id="rId44"/>
    <p:sldId id="330" r:id="rId45"/>
    <p:sldId id="350" r:id="rId46"/>
    <p:sldId id="336" r:id="rId47"/>
    <p:sldId id="375" r:id="rId48"/>
    <p:sldId id="403" r:id="rId49"/>
    <p:sldId id="342" r:id="rId50"/>
    <p:sldId id="379" r:id="rId51"/>
    <p:sldId id="405" r:id="rId52"/>
    <p:sldId id="406" r:id="rId53"/>
    <p:sldId id="407" r:id="rId54"/>
    <p:sldId id="408" r:id="rId55"/>
    <p:sldId id="409" r:id="rId56"/>
    <p:sldId id="410" r:id="rId57"/>
    <p:sldId id="411" r:id="rId58"/>
    <p:sldId id="41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28" autoAdjust="0"/>
  </p:normalViewPr>
  <p:slideViewPr>
    <p:cSldViewPr snapToGrid="0">
      <p:cViewPr varScale="1">
        <p:scale>
          <a:sx n="66" d="100"/>
          <a:sy n="66" d="100"/>
        </p:scale>
        <p:origin x="636"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679B2-3429-451E-8D02-7410639994AE}" type="datetimeFigureOut">
              <a:rPr lang="en-IN" smtClean="0"/>
              <a:t>08-03-2016</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EB863-2AA7-4DC9-B79D-8D46F47B9CED}" type="slidenum">
              <a:rPr lang="en-IN" smtClean="0"/>
              <a:t>‹#›</a:t>
            </a:fld>
            <a:endParaRPr lang="en-IN"/>
          </a:p>
        </p:txBody>
      </p:sp>
    </p:spTree>
    <p:extLst>
      <p:ext uri="{BB962C8B-B14F-4D97-AF65-F5344CB8AC3E}">
        <p14:creationId xmlns:p14="http://schemas.microsoft.com/office/powerpoint/2010/main" val="279683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3CEB863-2AA7-4DC9-B79D-8D46F47B9CED}" type="slidenum">
              <a:rPr lang="en-IN" smtClean="0"/>
              <a:t>11</a:t>
            </a:fld>
            <a:endParaRPr lang="en-IN"/>
          </a:p>
        </p:txBody>
      </p:sp>
    </p:spTree>
    <p:extLst>
      <p:ext uri="{BB962C8B-B14F-4D97-AF65-F5344CB8AC3E}">
        <p14:creationId xmlns:p14="http://schemas.microsoft.com/office/powerpoint/2010/main" val="6183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fontAlgn="base"/>
            <a:r>
              <a:rPr lang="en-US" dirty="0" smtClean="0"/>
              <a:t>A standard fluid-filled pressure transducer is used for aortic pressure recordings. </a:t>
            </a:r>
          </a:p>
          <a:p>
            <a:pPr fontAlgn="base"/>
            <a:r>
              <a:rPr lang="en-US" dirty="0" smtClean="0"/>
              <a:t>Special attention should be paid to purging the system of air, zeroing of the catheter tubing system, and obtaining an optimal aortic pressure waveform. </a:t>
            </a:r>
          </a:p>
          <a:p>
            <a:pPr fontAlgn="base"/>
            <a:r>
              <a:rPr lang="en-US" dirty="0" smtClean="0"/>
              <a:t>The guiding catheter should be frequently flushed with normal saline (at least every 10 minutes). Because contrast medium may subtly dampen the catheter pressure waveform, all contrast medium should be flushed from the catheter during the zeroing steps before pressure measurement.</a:t>
            </a:r>
          </a:p>
          <a:p>
            <a:pPr fontAlgn="base"/>
            <a:r>
              <a:rPr lang="en-US" dirty="0" smtClean="0"/>
              <a:t> If any pressure damping or </a:t>
            </a:r>
            <a:r>
              <a:rPr lang="en-US" dirty="0" err="1" smtClean="0"/>
              <a:t>ventricularization</a:t>
            </a:r>
            <a:r>
              <a:rPr lang="en-US" dirty="0" smtClean="0"/>
              <a:t> of the catheter pressure waveform is observed, the guiding catheter should be gently disengaged from the </a:t>
            </a:r>
            <a:r>
              <a:rPr lang="en-US" dirty="0" err="1" smtClean="0"/>
              <a:t>ostium</a:t>
            </a:r>
            <a:r>
              <a:rPr lang="en-US" dirty="0" smtClean="0"/>
              <a:t>, taking care not to alter the position of the pressure wire in the distal vessel.</a:t>
            </a:r>
          </a:p>
          <a:p>
            <a:pPr fontAlgn="base"/>
            <a:r>
              <a:rPr lang="en-US" dirty="0" smtClean="0"/>
              <a:t>Zero the sensor of the pressure wire ex vivo, following the instructions of the manufacturer.</a:t>
            </a:r>
          </a:p>
          <a:p>
            <a:endParaRPr lang="en-US" dirty="0"/>
          </a:p>
        </p:txBody>
      </p:sp>
      <p:sp>
        <p:nvSpPr>
          <p:cNvPr id="4" name="Slide Number Placeholder 3"/>
          <p:cNvSpPr>
            <a:spLocks noGrp="1"/>
          </p:cNvSpPr>
          <p:nvPr>
            <p:ph type="sldNum" sz="quarter" idx="10"/>
          </p:nvPr>
        </p:nvSpPr>
        <p:spPr/>
        <p:txBody>
          <a:bodyPr/>
          <a:lstStyle/>
          <a:p>
            <a:fld id="{0AA76216-8DDA-4D1B-AC0B-B787ED201E82}" type="slidenum">
              <a:rPr lang="en-US" smtClean="0"/>
              <a:pPr/>
              <a:t>19</a:t>
            </a:fld>
            <a:endParaRPr lang="en-US"/>
          </a:p>
        </p:txBody>
      </p:sp>
    </p:spTree>
    <p:extLst>
      <p:ext uri="{BB962C8B-B14F-4D97-AF65-F5344CB8AC3E}">
        <p14:creationId xmlns:p14="http://schemas.microsoft.com/office/powerpoint/2010/main" val="83735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lnSpcReduction="10000"/>
          </a:bodyPr>
          <a:lstStyle/>
          <a:p>
            <a:pPr fontAlgn="base"/>
            <a:r>
              <a:rPr lang="en-US" sz="1200" b="0" i="0" kern="1200" dirty="0" smtClean="0">
                <a:solidFill>
                  <a:schemeClr val="tx1"/>
                </a:solidFill>
                <a:latin typeface="+mn-lt"/>
                <a:ea typeface="+mn-ea"/>
                <a:cs typeface="+mn-cs"/>
              </a:rPr>
              <a:t>Hyperemia is essential for </a:t>
            </a:r>
            <a:r>
              <a:rPr lang="en-US" sz="1200" b="0" i="0" kern="1200" dirty="0" err="1" smtClean="0">
                <a:solidFill>
                  <a:schemeClr val="tx1"/>
                </a:solidFill>
                <a:latin typeface="+mn-lt"/>
                <a:ea typeface="+mn-ea"/>
                <a:cs typeface="+mn-cs"/>
              </a:rPr>
              <a:t>stenosis</a:t>
            </a:r>
            <a:r>
              <a:rPr lang="en-US" sz="1200" b="0" i="0" kern="1200" dirty="0" smtClean="0">
                <a:solidFill>
                  <a:schemeClr val="tx1"/>
                </a:solidFill>
                <a:latin typeface="+mn-lt"/>
                <a:ea typeface="+mn-ea"/>
                <a:cs typeface="+mn-cs"/>
              </a:rPr>
              <a:t> assessment. Maximal vasodilatation of the 2 compartments of the coronary circulation (</a:t>
            </a:r>
            <a:r>
              <a:rPr lang="en-US" sz="1200" b="0" i="0" kern="1200" dirty="0" err="1" smtClean="0">
                <a:solidFill>
                  <a:schemeClr val="tx1"/>
                </a:solidFill>
                <a:latin typeface="+mn-lt"/>
                <a:ea typeface="+mn-ea"/>
                <a:cs typeface="+mn-cs"/>
              </a:rPr>
              <a:t>epicardial</a:t>
            </a:r>
            <a:r>
              <a:rPr lang="en-US" sz="1200" b="0" i="0" kern="1200" dirty="0" smtClean="0">
                <a:solidFill>
                  <a:schemeClr val="tx1"/>
                </a:solidFill>
                <a:latin typeface="+mn-lt"/>
                <a:ea typeface="+mn-ea"/>
                <a:cs typeface="+mn-cs"/>
              </a:rPr>
              <a:t> or “conductance arteries &gt;400 </a:t>
            </a:r>
            <a:r>
              <a:rPr lang="en-US" sz="1200" b="0" i="0" kern="1200" dirty="0" err="1" smtClean="0">
                <a:solidFill>
                  <a:schemeClr val="tx1"/>
                </a:solidFill>
                <a:latin typeface="+mn-lt"/>
                <a:ea typeface="+mn-ea"/>
                <a:cs typeface="+mn-cs"/>
              </a:rPr>
              <a:t>μm</a:t>
            </a:r>
            <a:r>
              <a:rPr lang="en-US" sz="1200" b="0" i="0" kern="1200" dirty="0" smtClean="0">
                <a:solidFill>
                  <a:schemeClr val="tx1"/>
                </a:solidFill>
                <a:latin typeface="+mn-lt"/>
                <a:ea typeface="+mn-ea"/>
                <a:cs typeface="+mn-cs"/>
              </a:rPr>
              <a:t>” and the microvasculature or “resistance arteries”) is required for accurate and reproducible measurements.</a:t>
            </a:r>
          </a:p>
          <a:p>
            <a:pPr fontAlgn="base"/>
            <a:r>
              <a:rPr lang="en-US" sz="1200" b="0" i="0" kern="1200" dirty="0" smtClean="0">
                <a:solidFill>
                  <a:schemeClr val="tx1"/>
                </a:solidFill>
                <a:latin typeface="+mn-lt"/>
                <a:ea typeface="+mn-ea"/>
                <a:cs typeface="+mn-cs"/>
              </a:rPr>
              <a:t>To abolish </a:t>
            </a:r>
            <a:r>
              <a:rPr lang="en-US" sz="1200" b="0" i="0" kern="1200" dirty="0" err="1" smtClean="0">
                <a:solidFill>
                  <a:schemeClr val="tx1"/>
                </a:solidFill>
                <a:latin typeface="+mn-lt"/>
                <a:ea typeface="+mn-ea"/>
                <a:cs typeface="+mn-cs"/>
              </a:rPr>
              <a:t>epicardial</a:t>
            </a:r>
            <a:r>
              <a:rPr lang="en-US" sz="1200" b="0" i="0" kern="1200" dirty="0" smtClean="0">
                <a:solidFill>
                  <a:schemeClr val="tx1"/>
                </a:solidFill>
                <a:latin typeface="+mn-lt"/>
                <a:ea typeface="+mn-ea"/>
                <a:cs typeface="+mn-cs"/>
              </a:rPr>
              <a:t> vasoconstrictor tone, an intracoronary bolus of 2 mg of </a:t>
            </a:r>
            <a:r>
              <a:rPr lang="en-US" sz="1200" b="0" i="0" kern="1200" dirty="0" err="1" smtClean="0">
                <a:solidFill>
                  <a:schemeClr val="tx1"/>
                </a:solidFill>
                <a:latin typeface="+mn-lt"/>
                <a:ea typeface="+mn-ea"/>
                <a:cs typeface="+mn-cs"/>
              </a:rPr>
              <a:t>isosorbide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dinitrate</a:t>
            </a:r>
            <a:r>
              <a:rPr lang="en-US" sz="1200" b="0" i="0" kern="1200" dirty="0" smtClean="0">
                <a:solidFill>
                  <a:schemeClr val="tx1"/>
                </a:solidFill>
                <a:latin typeface="+mn-lt"/>
                <a:ea typeface="+mn-ea"/>
                <a:cs typeface="+mn-cs"/>
              </a:rPr>
              <a:t> or an equivalent dose of another nitrate such as nitroglycerin (200 </a:t>
            </a:r>
            <a:r>
              <a:rPr lang="en-US" sz="1200" b="0" i="0" kern="1200" dirty="0" err="1" smtClean="0">
                <a:solidFill>
                  <a:schemeClr val="tx1"/>
                </a:solidFill>
                <a:latin typeface="+mn-lt"/>
                <a:ea typeface="+mn-ea"/>
                <a:cs typeface="+mn-cs"/>
              </a:rPr>
              <a:t>μg</a:t>
            </a:r>
            <a:r>
              <a:rPr lang="en-US" sz="1200" b="0" i="0" kern="1200" dirty="0" smtClean="0">
                <a:solidFill>
                  <a:schemeClr val="tx1"/>
                </a:solidFill>
                <a:latin typeface="+mn-lt"/>
                <a:ea typeface="+mn-ea"/>
                <a:cs typeface="+mn-cs"/>
              </a:rPr>
              <a:t>) should be administered at least 2 minutes before FFR measurement. To obtain maximum </a:t>
            </a:r>
            <a:r>
              <a:rPr lang="en-US" sz="1200" b="0" i="0" kern="1200" dirty="0" err="1" smtClean="0">
                <a:solidFill>
                  <a:schemeClr val="tx1"/>
                </a:solidFill>
                <a:latin typeface="+mn-lt"/>
                <a:ea typeface="+mn-ea"/>
                <a:cs typeface="+mn-cs"/>
              </a:rPr>
              <a:t>microvascular</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vasodilation</a:t>
            </a:r>
            <a:r>
              <a:rPr lang="en-US" sz="1200" b="0" i="0" kern="1200" dirty="0" smtClean="0">
                <a:solidFill>
                  <a:schemeClr val="tx1"/>
                </a:solidFill>
                <a:latin typeface="+mn-lt"/>
                <a:ea typeface="+mn-ea"/>
                <a:cs typeface="+mn-cs"/>
              </a:rPr>
              <a:t> and eliminate coronary </a:t>
            </a:r>
            <a:r>
              <a:rPr lang="en-US" sz="1200" b="0" i="0" kern="1200" dirty="0" err="1" smtClean="0">
                <a:solidFill>
                  <a:schemeClr val="tx1"/>
                </a:solidFill>
                <a:latin typeface="+mn-lt"/>
                <a:ea typeface="+mn-ea"/>
                <a:cs typeface="+mn-cs"/>
              </a:rPr>
              <a:t>autoregulation</a:t>
            </a:r>
            <a:r>
              <a:rPr lang="en-US" sz="1200" b="0" i="0" kern="1200" dirty="0" smtClean="0">
                <a:solidFill>
                  <a:schemeClr val="tx1"/>
                </a:solidFill>
                <a:latin typeface="+mn-lt"/>
                <a:ea typeface="+mn-ea"/>
                <a:cs typeface="+mn-cs"/>
              </a:rPr>
              <a:t>, a continuous infusion of adenosine through a large-bore </a:t>
            </a:r>
            <a:r>
              <a:rPr lang="en-US" sz="1200" b="0" i="0" kern="1200" dirty="0" err="1" smtClean="0">
                <a:solidFill>
                  <a:schemeClr val="tx1"/>
                </a:solidFill>
                <a:latin typeface="+mn-lt"/>
                <a:ea typeface="+mn-ea"/>
                <a:cs typeface="+mn-cs"/>
              </a:rPr>
              <a:t>cannula</a:t>
            </a:r>
            <a:r>
              <a:rPr lang="en-US" sz="1200" b="0" i="0" kern="1200" dirty="0" smtClean="0">
                <a:solidFill>
                  <a:schemeClr val="tx1"/>
                </a:solidFill>
                <a:latin typeface="+mn-lt"/>
                <a:ea typeface="+mn-ea"/>
                <a:cs typeface="+mn-cs"/>
              </a:rPr>
              <a:t>, in a large vein, at a rate of 140 </a:t>
            </a:r>
            <a:r>
              <a:rPr lang="en-US" sz="1200" b="0" i="0" kern="1200" dirty="0" err="1" smtClean="0">
                <a:solidFill>
                  <a:schemeClr val="tx1"/>
                </a:solidFill>
                <a:latin typeface="+mn-lt"/>
                <a:ea typeface="+mn-ea"/>
                <a:cs typeface="+mn-cs"/>
              </a:rPr>
              <a:t>μg</a:t>
            </a:r>
            <a:r>
              <a:rPr lang="en-US" sz="1200" b="0" i="0" kern="1200" dirty="0" smtClean="0">
                <a:solidFill>
                  <a:schemeClr val="tx1"/>
                </a:solidFill>
                <a:latin typeface="+mn-lt"/>
                <a:ea typeface="+mn-ea"/>
                <a:cs typeface="+mn-cs"/>
              </a:rPr>
              <a:t>/kg per minute, is recommended. It provides steady-state maximum hyperemia within 2 minutes. Continuous adenosine infusion is advocated because it allows for FFR measurement in specific settings (</a:t>
            </a:r>
            <a:r>
              <a:rPr lang="en-US" sz="1200" b="0" i="0" kern="1200" dirty="0" err="1" smtClean="0">
                <a:solidFill>
                  <a:schemeClr val="tx1"/>
                </a:solidFill>
                <a:latin typeface="+mn-lt"/>
                <a:ea typeface="+mn-ea"/>
                <a:cs typeface="+mn-cs"/>
              </a:rPr>
              <a:t>ie</a:t>
            </a:r>
            <a:r>
              <a:rPr lang="en-US" sz="1200" b="0" i="0" kern="1200" dirty="0" smtClean="0">
                <a:solidFill>
                  <a:schemeClr val="tx1"/>
                </a:solidFill>
                <a:latin typeface="+mn-lt"/>
                <a:ea typeface="+mn-ea"/>
                <a:cs typeface="+mn-cs"/>
              </a:rPr>
              <a:t>, at aorta-coronary </a:t>
            </a:r>
            <a:r>
              <a:rPr lang="en-US" sz="1200" b="0" i="0" kern="1200" dirty="0" err="1" smtClean="0">
                <a:solidFill>
                  <a:schemeClr val="tx1"/>
                </a:solidFill>
                <a:latin typeface="+mn-lt"/>
                <a:ea typeface="+mn-ea"/>
                <a:cs typeface="+mn-cs"/>
              </a:rPr>
              <a:t>ostial</a:t>
            </a:r>
            <a:r>
              <a:rPr lang="en-US" sz="1200" b="0" i="0" kern="1200" dirty="0" smtClean="0">
                <a:solidFill>
                  <a:schemeClr val="tx1"/>
                </a:solidFill>
                <a:latin typeface="+mn-lt"/>
                <a:ea typeface="+mn-ea"/>
                <a:cs typeface="+mn-cs"/>
              </a:rPr>
              <a:t> lesions) and permits recording of a pressure pullback curve to differentiate focal from diffuse coronary artery disease. The injection of additional intracoronary boluses of adenosine, in an attempt to stimulate maximal hyperemia, is discouraged because it may provoke artifacts in the FFR tracing due to the injection that complicate off-line analysis. Similarly, other vasodilators such as </a:t>
            </a:r>
            <a:r>
              <a:rPr lang="en-US" sz="1200" b="0" i="0" kern="1200" dirty="0" err="1" smtClean="0">
                <a:solidFill>
                  <a:schemeClr val="tx1"/>
                </a:solidFill>
                <a:latin typeface="+mn-lt"/>
                <a:ea typeface="+mn-ea"/>
                <a:cs typeface="+mn-cs"/>
              </a:rPr>
              <a:t>papaverine</a:t>
            </a:r>
            <a:r>
              <a:rPr lang="en-US" sz="1200" b="0" i="0" kern="1200" dirty="0" smtClean="0">
                <a:solidFill>
                  <a:schemeClr val="tx1"/>
                </a:solidFill>
                <a:latin typeface="+mn-lt"/>
                <a:ea typeface="+mn-ea"/>
                <a:cs typeface="+mn-cs"/>
              </a:rPr>
              <a:t> and sodium </a:t>
            </a:r>
            <a:r>
              <a:rPr lang="en-US" sz="1200" b="0" i="0" kern="1200" dirty="0" err="1" smtClean="0">
                <a:solidFill>
                  <a:schemeClr val="tx1"/>
                </a:solidFill>
                <a:latin typeface="+mn-lt"/>
                <a:ea typeface="+mn-ea"/>
                <a:cs typeface="+mn-cs"/>
              </a:rPr>
              <a:t>nitroprusside</a:t>
            </a:r>
            <a:r>
              <a:rPr lang="en-US" sz="1200" b="0" i="0" kern="1200" dirty="0" smtClean="0">
                <a:solidFill>
                  <a:schemeClr val="tx1"/>
                </a:solidFill>
                <a:latin typeface="+mn-lt"/>
                <a:ea typeface="+mn-ea"/>
                <a:cs typeface="+mn-cs"/>
              </a:rPr>
              <a:t>, administered as boluses, are not advocated due to the transient steady state achieved.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Maximum vasodilatation is essential part of measurement of FFR.</a:t>
            </a:r>
          </a:p>
          <a:p>
            <a:endParaRPr lang="en-US" dirty="0"/>
          </a:p>
        </p:txBody>
      </p:sp>
      <p:sp>
        <p:nvSpPr>
          <p:cNvPr id="4" name="Slide Number Placeholder 3"/>
          <p:cNvSpPr>
            <a:spLocks noGrp="1"/>
          </p:cNvSpPr>
          <p:nvPr>
            <p:ph type="sldNum" sz="quarter" idx="10"/>
          </p:nvPr>
        </p:nvSpPr>
        <p:spPr/>
        <p:txBody>
          <a:bodyPr/>
          <a:lstStyle/>
          <a:p>
            <a:fld id="{0AA76216-8DDA-4D1B-AC0B-B787ED201E82}" type="slidenum">
              <a:rPr lang="en-US" smtClean="0"/>
              <a:pPr/>
              <a:t>20</a:t>
            </a:fld>
            <a:endParaRPr lang="en-US"/>
          </a:p>
        </p:txBody>
      </p:sp>
    </p:spTree>
    <p:extLst>
      <p:ext uri="{BB962C8B-B14F-4D97-AF65-F5344CB8AC3E}">
        <p14:creationId xmlns:p14="http://schemas.microsoft.com/office/powerpoint/2010/main" val="290270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Weight X 8.4</a:t>
            </a:r>
            <a:r>
              <a:rPr lang="en-IN" baseline="0" dirty="0" smtClean="0"/>
              <a:t> flow rate, 480 ml/</a:t>
            </a:r>
            <a:r>
              <a:rPr lang="en-IN" baseline="0" dirty="0" err="1" smtClean="0"/>
              <a:t>hr</a:t>
            </a:r>
            <a:r>
              <a:rPr lang="en-IN" baseline="0" dirty="0" smtClean="0"/>
              <a:t> /60 X3</a:t>
            </a:r>
            <a:endParaRPr lang="en-IN" dirty="0"/>
          </a:p>
        </p:txBody>
      </p:sp>
      <p:sp>
        <p:nvSpPr>
          <p:cNvPr id="4" name="Slide Number Placeholder 3"/>
          <p:cNvSpPr>
            <a:spLocks noGrp="1"/>
          </p:cNvSpPr>
          <p:nvPr>
            <p:ph type="sldNum" sz="quarter" idx="10"/>
          </p:nvPr>
        </p:nvSpPr>
        <p:spPr/>
        <p:txBody>
          <a:bodyPr/>
          <a:lstStyle/>
          <a:p>
            <a:fld id="{D3CEB863-2AA7-4DC9-B79D-8D46F47B9CED}" type="slidenum">
              <a:rPr lang="en-IN" smtClean="0"/>
              <a:t>21</a:t>
            </a:fld>
            <a:endParaRPr lang="en-IN"/>
          </a:p>
        </p:txBody>
      </p:sp>
    </p:spTree>
    <p:extLst>
      <p:ext uri="{BB962C8B-B14F-4D97-AF65-F5344CB8AC3E}">
        <p14:creationId xmlns:p14="http://schemas.microsoft.com/office/powerpoint/2010/main" val="1391968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6466BF-BEF3-4E2A-A03F-0457005A1C91}" type="slidenum">
              <a:rPr lang="en-US"/>
              <a:pPr/>
              <a:t>32</a:t>
            </a:fld>
            <a:endParaRPr lang="en-US"/>
          </a:p>
        </p:txBody>
      </p:sp>
      <p:sp>
        <p:nvSpPr>
          <p:cNvPr id="25602" name="Rectangle 2"/>
          <p:cNvSpPr>
            <a:spLocks noGrp="1" noRot="1" noChangeAspect="1" noChangeArrowheads="1" noTextEdit="1"/>
          </p:cNvSpPr>
          <p:nvPr>
            <p:ph type="sldImg"/>
          </p:nvPr>
        </p:nvSpPr>
        <p:spPr>
          <a:xfrm>
            <a:off x="1371600" y="1143000"/>
            <a:ext cx="4114800" cy="3086100"/>
          </a:xfrm>
          <a:ln/>
        </p:spPr>
      </p:sp>
      <p:sp>
        <p:nvSpPr>
          <p:cNvPr id="25603" name="Rectangle 3"/>
          <p:cNvSpPr>
            <a:spLocks noGrp="1" noChangeArrowheads="1"/>
          </p:cNvSpPr>
          <p:nvPr>
            <p:ph type="body" idx="1"/>
          </p:nvPr>
        </p:nvSpPr>
        <p:spPr>
          <a:xfrm>
            <a:off x="914400" y="4343400"/>
            <a:ext cx="5029200" cy="4114800"/>
          </a:xfrm>
        </p:spPr>
        <p:txBody>
          <a:bodyPr/>
          <a:lstStyle/>
          <a:p>
            <a:endParaRPr lang="nl-NL"/>
          </a:p>
        </p:txBody>
      </p:sp>
    </p:spTree>
    <p:extLst>
      <p:ext uri="{BB962C8B-B14F-4D97-AF65-F5344CB8AC3E}">
        <p14:creationId xmlns:p14="http://schemas.microsoft.com/office/powerpoint/2010/main" val="356800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Prediction of Coronary Artery Bypass Graft Conduit Patency</a:t>
            </a:r>
          </a:p>
          <a:p>
            <a:r>
              <a:rPr lang="en-US" dirty="0" smtClean="0"/>
              <a:t>Bypass grafting of nonfunctional coronary </a:t>
            </a:r>
            <a:r>
              <a:rPr lang="en-US" dirty="0" err="1" smtClean="0"/>
              <a:t>stenosis</a:t>
            </a:r>
            <a:r>
              <a:rPr lang="en-US" dirty="0" smtClean="0"/>
              <a:t> is believed to enhance the graft closure, as the blood flow favors the lower-resistance path in the native vessel rather than the vein graft with slower flow.50 </a:t>
            </a:r>
          </a:p>
          <a:p>
            <a:r>
              <a:rPr lang="en-US" dirty="0" smtClean="0"/>
              <a:t>In a study that included 450 grafts with preoperative FFR </a:t>
            </a:r>
            <a:r>
              <a:rPr lang="en-US" i="1" dirty="0" smtClean="0"/>
              <a:t>&gt;0.80 in the </a:t>
            </a:r>
            <a:r>
              <a:rPr lang="en-US" dirty="0" smtClean="0"/>
              <a:t>native vessel, the incidence of graft occlusion was 20% to 25%.51 </a:t>
            </a:r>
          </a:p>
          <a:p>
            <a:r>
              <a:rPr lang="en-US" dirty="0" smtClean="0"/>
              <a:t>Although the patients with occluded or patent grafts on the </a:t>
            </a:r>
            <a:r>
              <a:rPr lang="en-US" dirty="0" err="1" smtClean="0"/>
              <a:t>nonsignificant</a:t>
            </a:r>
            <a:r>
              <a:rPr lang="en-US" dirty="0" smtClean="0"/>
              <a:t> coronary lesion did not yet experience increased rates of angina or revascularization, the study points out that FFR has prognostic implications for graft patency in patients with </a:t>
            </a:r>
            <a:r>
              <a:rPr lang="en-US" dirty="0" err="1" smtClean="0"/>
              <a:t>multivessel</a:t>
            </a:r>
            <a:r>
              <a:rPr lang="en-US" dirty="0" smtClean="0"/>
              <a:t> CAD planned for CABG.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F6A37C94-3C04-428F-8371-E991EF618D45}" type="slidenum">
              <a:rPr lang="en-US" smtClean="0"/>
              <a:pPr/>
              <a:t>47</a:t>
            </a:fld>
            <a:endParaRPr lang="en-US"/>
          </a:p>
        </p:txBody>
      </p:sp>
    </p:spTree>
    <p:extLst>
      <p:ext uri="{BB962C8B-B14F-4D97-AF65-F5344CB8AC3E}">
        <p14:creationId xmlns:p14="http://schemas.microsoft.com/office/powerpoint/2010/main" val="137702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51A912-4635-46DF-BE5E-81B6D1130014}" type="datetimeFigureOut">
              <a:rPr lang="en-IN" smtClean="0"/>
              <a:t>08-03-2016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855B2D2-FD65-4249-B436-4AB03145E9B1}" type="slidenum">
              <a:rPr lang="en-IN" smtClean="0"/>
              <a:t>‹#›</a:t>
            </a:fld>
            <a:endParaRPr lang="en-IN"/>
          </a:p>
        </p:txBody>
      </p:sp>
    </p:spTree>
    <p:extLst>
      <p:ext uri="{BB962C8B-B14F-4D97-AF65-F5344CB8AC3E}">
        <p14:creationId xmlns:p14="http://schemas.microsoft.com/office/powerpoint/2010/main" val="223003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1A912-4635-46DF-BE5E-81B6D1130014}" type="datetimeFigureOut">
              <a:rPr lang="en-IN" smtClean="0"/>
              <a:t>08-03-2016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855B2D2-FD65-4249-B436-4AB03145E9B1}" type="slidenum">
              <a:rPr lang="en-IN" smtClean="0"/>
              <a:t>‹#›</a:t>
            </a:fld>
            <a:endParaRPr lang="en-IN"/>
          </a:p>
        </p:txBody>
      </p:sp>
    </p:spTree>
    <p:extLst>
      <p:ext uri="{BB962C8B-B14F-4D97-AF65-F5344CB8AC3E}">
        <p14:creationId xmlns:p14="http://schemas.microsoft.com/office/powerpoint/2010/main" val="84999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1A912-4635-46DF-BE5E-81B6D1130014}" type="datetimeFigureOut">
              <a:rPr lang="en-IN" smtClean="0"/>
              <a:t>08-03-2016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855B2D2-FD65-4249-B436-4AB03145E9B1}" type="slidenum">
              <a:rPr lang="en-IN" smtClean="0"/>
              <a:t>‹#›</a:t>
            </a:fld>
            <a:endParaRPr lang="en-IN"/>
          </a:p>
        </p:txBody>
      </p:sp>
    </p:spTree>
    <p:extLst>
      <p:ext uri="{BB962C8B-B14F-4D97-AF65-F5344CB8AC3E}">
        <p14:creationId xmlns:p14="http://schemas.microsoft.com/office/powerpoint/2010/main" val="29928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667126" y="6629400"/>
            <a:ext cx="6167438" cy="457200"/>
          </a:xfrm>
        </p:spPr>
        <p:txBody>
          <a:bodyPr/>
          <a:lstStyle>
            <a:lvl1pPr>
              <a:defRPr/>
            </a:lvl1pPr>
          </a:lstStyle>
          <a:p>
            <a:r>
              <a:rPr lang="en-US"/>
              <a:t>Ref. NEJM Vol 360, No 3, pp 213-224. Slides courtesy Nico H J Pijls. </a:t>
            </a: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3D203F7A-534A-4E2B-8CE1-F947D6A2C128}" type="slidenum">
              <a:rPr lang="en-US"/>
              <a:pPr/>
              <a:t>‹#›</a:t>
            </a:fld>
            <a:endParaRPr lang="en-US"/>
          </a:p>
        </p:txBody>
      </p:sp>
    </p:spTree>
    <p:extLst>
      <p:ext uri="{BB962C8B-B14F-4D97-AF65-F5344CB8AC3E}">
        <p14:creationId xmlns:p14="http://schemas.microsoft.com/office/powerpoint/2010/main" val="113935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1A912-4635-46DF-BE5E-81B6D1130014}" type="datetimeFigureOut">
              <a:rPr lang="en-IN" smtClean="0"/>
              <a:t>08-03-2016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855B2D2-FD65-4249-B436-4AB03145E9B1}" type="slidenum">
              <a:rPr lang="en-IN" smtClean="0"/>
              <a:t>‹#›</a:t>
            </a:fld>
            <a:endParaRPr lang="en-IN"/>
          </a:p>
        </p:txBody>
      </p:sp>
    </p:spTree>
    <p:extLst>
      <p:ext uri="{BB962C8B-B14F-4D97-AF65-F5344CB8AC3E}">
        <p14:creationId xmlns:p14="http://schemas.microsoft.com/office/powerpoint/2010/main" val="46543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1A912-4635-46DF-BE5E-81B6D1130014}" type="datetimeFigureOut">
              <a:rPr lang="en-IN" smtClean="0"/>
              <a:t>08-03-2016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855B2D2-FD65-4249-B436-4AB03145E9B1}" type="slidenum">
              <a:rPr lang="en-IN" smtClean="0"/>
              <a:t>‹#›</a:t>
            </a:fld>
            <a:endParaRPr lang="en-IN"/>
          </a:p>
        </p:txBody>
      </p:sp>
    </p:spTree>
    <p:extLst>
      <p:ext uri="{BB962C8B-B14F-4D97-AF65-F5344CB8AC3E}">
        <p14:creationId xmlns:p14="http://schemas.microsoft.com/office/powerpoint/2010/main" val="198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1A912-4635-46DF-BE5E-81B6D1130014}" type="datetimeFigureOut">
              <a:rPr lang="en-IN" smtClean="0"/>
              <a:t>08-03-2016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855B2D2-FD65-4249-B436-4AB03145E9B1}" type="slidenum">
              <a:rPr lang="en-IN" smtClean="0"/>
              <a:t>‹#›</a:t>
            </a:fld>
            <a:endParaRPr lang="en-IN"/>
          </a:p>
        </p:txBody>
      </p:sp>
    </p:spTree>
    <p:extLst>
      <p:ext uri="{BB962C8B-B14F-4D97-AF65-F5344CB8AC3E}">
        <p14:creationId xmlns:p14="http://schemas.microsoft.com/office/powerpoint/2010/main" val="165036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51A912-4635-46DF-BE5E-81B6D1130014}" type="datetimeFigureOut">
              <a:rPr lang="en-IN" smtClean="0"/>
              <a:t>08-03-2016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855B2D2-FD65-4249-B436-4AB03145E9B1}" type="slidenum">
              <a:rPr lang="en-IN" smtClean="0"/>
              <a:t>‹#›</a:t>
            </a:fld>
            <a:endParaRPr lang="en-IN"/>
          </a:p>
        </p:txBody>
      </p:sp>
    </p:spTree>
    <p:extLst>
      <p:ext uri="{BB962C8B-B14F-4D97-AF65-F5344CB8AC3E}">
        <p14:creationId xmlns:p14="http://schemas.microsoft.com/office/powerpoint/2010/main" val="182520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51A912-4635-46DF-BE5E-81B6D1130014}" type="datetimeFigureOut">
              <a:rPr lang="en-IN" smtClean="0"/>
              <a:t>08-03-2016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855B2D2-FD65-4249-B436-4AB03145E9B1}" type="slidenum">
              <a:rPr lang="en-IN" smtClean="0"/>
              <a:t>‹#›</a:t>
            </a:fld>
            <a:endParaRPr lang="en-IN"/>
          </a:p>
        </p:txBody>
      </p:sp>
    </p:spTree>
    <p:extLst>
      <p:ext uri="{BB962C8B-B14F-4D97-AF65-F5344CB8AC3E}">
        <p14:creationId xmlns:p14="http://schemas.microsoft.com/office/powerpoint/2010/main" val="272575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1A912-4635-46DF-BE5E-81B6D1130014}" type="datetimeFigureOut">
              <a:rPr lang="en-IN" smtClean="0"/>
              <a:t>08-03-2016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855B2D2-FD65-4249-B436-4AB03145E9B1}" type="slidenum">
              <a:rPr lang="en-IN" smtClean="0"/>
              <a:t>‹#›</a:t>
            </a:fld>
            <a:endParaRPr lang="en-IN"/>
          </a:p>
        </p:txBody>
      </p:sp>
    </p:spTree>
    <p:extLst>
      <p:ext uri="{BB962C8B-B14F-4D97-AF65-F5344CB8AC3E}">
        <p14:creationId xmlns:p14="http://schemas.microsoft.com/office/powerpoint/2010/main" val="345523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1A912-4635-46DF-BE5E-81B6D1130014}" type="datetimeFigureOut">
              <a:rPr lang="en-IN" smtClean="0"/>
              <a:t>08-03-2016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855B2D2-FD65-4249-B436-4AB03145E9B1}" type="slidenum">
              <a:rPr lang="en-IN" smtClean="0"/>
              <a:t>‹#›</a:t>
            </a:fld>
            <a:endParaRPr lang="en-IN"/>
          </a:p>
        </p:txBody>
      </p:sp>
    </p:spTree>
    <p:extLst>
      <p:ext uri="{BB962C8B-B14F-4D97-AF65-F5344CB8AC3E}">
        <p14:creationId xmlns:p14="http://schemas.microsoft.com/office/powerpoint/2010/main" val="395535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1A912-4635-46DF-BE5E-81B6D1130014}" type="datetimeFigureOut">
              <a:rPr lang="en-IN" smtClean="0"/>
              <a:t>08-03-2016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855B2D2-FD65-4249-B436-4AB03145E9B1}" type="slidenum">
              <a:rPr lang="en-IN" smtClean="0"/>
              <a:t>‹#›</a:t>
            </a:fld>
            <a:endParaRPr lang="en-IN"/>
          </a:p>
        </p:txBody>
      </p:sp>
    </p:spTree>
    <p:extLst>
      <p:ext uri="{BB962C8B-B14F-4D97-AF65-F5344CB8AC3E}">
        <p14:creationId xmlns:p14="http://schemas.microsoft.com/office/powerpoint/2010/main" val="105868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1A912-4635-46DF-BE5E-81B6D1130014}" type="datetimeFigureOut">
              <a:rPr lang="en-IN" smtClean="0"/>
              <a:t>08-03-2016</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5B2D2-FD65-4249-B436-4AB03145E9B1}" type="slidenum">
              <a:rPr lang="en-IN" smtClean="0"/>
              <a:t>‹#›</a:t>
            </a:fld>
            <a:endParaRPr lang="en-IN"/>
          </a:p>
        </p:txBody>
      </p:sp>
    </p:spTree>
    <p:extLst>
      <p:ext uri="{BB962C8B-B14F-4D97-AF65-F5344CB8AC3E}">
        <p14:creationId xmlns:p14="http://schemas.microsoft.com/office/powerpoint/2010/main" val="15970968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7433"/>
            <a:ext cx="7772400" cy="2387600"/>
          </a:xfrm>
        </p:spPr>
        <p:txBody>
          <a:bodyPr>
            <a:normAutofit fontScale="90000"/>
          </a:bodyPr>
          <a:lstStyle/>
          <a:p>
            <a:r>
              <a:rPr lang="en-IN" b="1" dirty="0" smtClean="0"/>
              <a:t>Physiological Assessment </a:t>
            </a:r>
            <a:r>
              <a:rPr lang="en-IN" b="1" dirty="0"/>
              <a:t>of Coronary Artery Disease</a:t>
            </a:r>
            <a:endParaRPr lang="en-IN" dirty="0"/>
          </a:p>
        </p:txBody>
      </p:sp>
      <p:sp>
        <p:nvSpPr>
          <p:cNvPr id="3" name="Subtitle 2"/>
          <p:cNvSpPr>
            <a:spLocks noGrp="1"/>
          </p:cNvSpPr>
          <p:nvPr>
            <p:ph type="subTitle" idx="1"/>
          </p:nvPr>
        </p:nvSpPr>
        <p:spPr/>
        <p:txBody>
          <a:bodyPr/>
          <a:lstStyle/>
          <a:p>
            <a:r>
              <a:rPr lang="en-IN" dirty="0" smtClean="0"/>
              <a:t>Sreejith V</a:t>
            </a:r>
            <a:endParaRPr lang="en-IN" dirty="0"/>
          </a:p>
        </p:txBody>
      </p:sp>
    </p:spTree>
    <p:extLst>
      <p:ext uri="{BB962C8B-B14F-4D97-AF65-F5344CB8AC3E}">
        <p14:creationId xmlns:p14="http://schemas.microsoft.com/office/powerpoint/2010/main" val="3175036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rCFR</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Ratio </a:t>
            </a:r>
          </a:p>
          <a:p>
            <a:pPr lvl="1"/>
            <a:r>
              <a:rPr lang="en-IN" dirty="0" smtClean="0"/>
              <a:t>maximal </a:t>
            </a:r>
            <a:r>
              <a:rPr lang="en-IN" dirty="0"/>
              <a:t>flow in a coronary artery with stenosis (QS) to</a:t>
            </a:r>
          </a:p>
          <a:p>
            <a:pPr lvl="1"/>
            <a:r>
              <a:rPr lang="en-IN" dirty="0"/>
              <a:t>maximal flow in a normal coronary artery without a </a:t>
            </a:r>
            <a:r>
              <a:rPr lang="en-IN" dirty="0" smtClean="0"/>
              <a:t>stenosis</a:t>
            </a:r>
          </a:p>
          <a:p>
            <a:r>
              <a:rPr lang="en-IN" dirty="0" smtClean="0"/>
              <a:t>Normal </a:t>
            </a:r>
            <a:r>
              <a:rPr lang="en-IN" dirty="0"/>
              <a:t>range </a:t>
            </a:r>
            <a:r>
              <a:rPr lang="en-IN" dirty="0" smtClean="0"/>
              <a:t>0.8 </a:t>
            </a:r>
            <a:r>
              <a:rPr lang="en-IN" dirty="0"/>
              <a:t>to </a:t>
            </a:r>
            <a:r>
              <a:rPr lang="en-IN" dirty="0" smtClean="0"/>
              <a:t>1.0</a:t>
            </a:r>
          </a:p>
          <a:p>
            <a:r>
              <a:rPr lang="en-IN" dirty="0" smtClean="0"/>
              <a:t>Limited role in MVD</a:t>
            </a:r>
          </a:p>
          <a:p>
            <a:r>
              <a:rPr lang="en-IN" dirty="0" smtClean="0"/>
              <a:t>Assumes  </a:t>
            </a:r>
            <a:r>
              <a:rPr lang="en-IN" dirty="0"/>
              <a:t>that the </a:t>
            </a:r>
            <a:r>
              <a:rPr lang="en-IN" dirty="0" err="1"/>
              <a:t>microvascular</a:t>
            </a:r>
            <a:r>
              <a:rPr lang="en-IN" dirty="0"/>
              <a:t> circulatory response </a:t>
            </a:r>
            <a:r>
              <a:rPr lang="en-IN" dirty="0" smtClean="0"/>
              <a:t>is uniformly </a:t>
            </a:r>
            <a:r>
              <a:rPr lang="en-IN" dirty="0"/>
              <a:t>distributed among the myocardial </a:t>
            </a:r>
            <a:r>
              <a:rPr lang="en-IN" dirty="0" smtClean="0"/>
              <a:t>beds</a:t>
            </a:r>
          </a:p>
          <a:p>
            <a:r>
              <a:rPr lang="en-IN" dirty="0" smtClean="0"/>
              <a:t>Is of </a:t>
            </a:r>
            <a:r>
              <a:rPr lang="en-IN" dirty="0"/>
              <a:t>no value </a:t>
            </a:r>
            <a:endParaRPr lang="en-IN" dirty="0" smtClean="0"/>
          </a:p>
          <a:p>
            <a:pPr lvl="1"/>
            <a:r>
              <a:rPr lang="en-IN" dirty="0" smtClean="0"/>
              <a:t>In  with </a:t>
            </a:r>
            <a:r>
              <a:rPr lang="en-IN" dirty="0"/>
              <a:t>myocardial infarction </a:t>
            </a:r>
            <a:endParaRPr lang="en-IN" dirty="0" smtClean="0"/>
          </a:p>
          <a:p>
            <a:pPr lvl="1"/>
            <a:r>
              <a:rPr lang="en-IN" dirty="0" smtClean="0"/>
              <a:t>left </a:t>
            </a:r>
            <a:r>
              <a:rPr lang="en-IN" dirty="0"/>
              <a:t>ventricular regional dysfunction </a:t>
            </a:r>
            <a:endParaRPr lang="en-IN" dirty="0" smtClean="0"/>
          </a:p>
          <a:p>
            <a:pPr lvl="1"/>
            <a:r>
              <a:rPr lang="en-IN" dirty="0" smtClean="0"/>
              <a:t>Asymmetric  </a:t>
            </a:r>
            <a:r>
              <a:rPr lang="en-IN" dirty="0"/>
              <a:t>hypertrophy</a:t>
            </a:r>
          </a:p>
          <a:p>
            <a:endParaRPr lang="en-IN" dirty="0"/>
          </a:p>
        </p:txBody>
      </p:sp>
    </p:spTree>
    <p:extLst>
      <p:ext uri="{BB962C8B-B14F-4D97-AF65-F5344CB8AC3E}">
        <p14:creationId xmlns:p14="http://schemas.microsoft.com/office/powerpoint/2010/main" val="3782232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Collateral </a:t>
            </a:r>
            <a:r>
              <a:rPr lang="en-IN" b="1" dirty="0" smtClean="0"/>
              <a:t>Circulation</a:t>
            </a:r>
            <a:endParaRPr lang="en-IN" dirty="0"/>
          </a:p>
        </p:txBody>
      </p:sp>
      <p:sp>
        <p:nvSpPr>
          <p:cNvPr id="3" name="Content Placeholder 2"/>
          <p:cNvSpPr>
            <a:spLocks noGrp="1"/>
          </p:cNvSpPr>
          <p:nvPr>
            <p:ph idx="1"/>
          </p:nvPr>
        </p:nvSpPr>
        <p:spPr/>
        <p:txBody>
          <a:bodyPr/>
          <a:lstStyle/>
          <a:p>
            <a:r>
              <a:rPr lang="en-IN" dirty="0"/>
              <a:t>Collateral flow can be </a:t>
            </a:r>
            <a:r>
              <a:rPr lang="en-IN" dirty="0" smtClean="0"/>
              <a:t>quantified </a:t>
            </a:r>
            <a:r>
              <a:rPr lang="en-IN" dirty="0"/>
              <a:t>by Doppler. </a:t>
            </a:r>
            <a:endParaRPr lang="en-IN" dirty="0" smtClean="0"/>
          </a:p>
          <a:p>
            <a:r>
              <a:rPr lang="en-IN" dirty="0" smtClean="0"/>
              <a:t>Collateral </a:t>
            </a:r>
            <a:r>
              <a:rPr lang="en-IN" dirty="0"/>
              <a:t>flow is displayed on the monitor by shading below the 0 line, indicating blood flow towards the wire tip rather than away from it, </a:t>
            </a:r>
            <a:endParaRPr lang="en-IN" dirty="0" smtClean="0"/>
          </a:p>
          <a:p>
            <a:r>
              <a:rPr lang="en-IN" dirty="0" smtClean="0"/>
              <a:t>This </a:t>
            </a:r>
            <a:r>
              <a:rPr lang="en-IN" dirty="0"/>
              <a:t>is most useful when assessing flow within graft recipient vessels to assess graft and primary lesion patency.</a:t>
            </a:r>
          </a:p>
        </p:txBody>
      </p:sp>
    </p:spTree>
    <p:extLst>
      <p:ext uri="{BB962C8B-B14F-4D97-AF65-F5344CB8AC3E}">
        <p14:creationId xmlns:p14="http://schemas.microsoft.com/office/powerpoint/2010/main" val="12098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Coronary Pressure</a:t>
            </a:r>
            <a:endParaRPr lang="en-IN" dirty="0"/>
          </a:p>
        </p:txBody>
      </p:sp>
      <p:sp>
        <p:nvSpPr>
          <p:cNvPr id="3" name="Content Placeholder 2"/>
          <p:cNvSpPr>
            <a:spLocks noGrp="1"/>
          </p:cNvSpPr>
          <p:nvPr>
            <p:ph sz="half" idx="1"/>
          </p:nvPr>
        </p:nvSpPr>
        <p:spPr/>
        <p:txBody>
          <a:bodyPr>
            <a:normAutofit fontScale="85000" lnSpcReduction="20000"/>
          </a:bodyPr>
          <a:lstStyle/>
          <a:p>
            <a:pPr>
              <a:buNone/>
            </a:pPr>
            <a:endParaRPr lang="en-US" dirty="0" smtClean="0"/>
          </a:p>
          <a:p>
            <a:r>
              <a:rPr lang="en-US" dirty="0" smtClean="0"/>
              <a:t>The resistance to flow through a </a:t>
            </a:r>
            <a:r>
              <a:rPr lang="en-US" dirty="0" err="1" smtClean="0"/>
              <a:t>stenosis</a:t>
            </a:r>
            <a:r>
              <a:rPr lang="en-US" dirty="0" smtClean="0"/>
              <a:t> caused by viscous friction, flow separation, turbulence, and eddies at the site of the </a:t>
            </a:r>
            <a:r>
              <a:rPr lang="en-US" dirty="0" err="1" smtClean="0"/>
              <a:t>stenosis</a:t>
            </a:r>
            <a:r>
              <a:rPr lang="en-US" dirty="0" smtClean="0"/>
              <a:t> results in energy loss.</a:t>
            </a:r>
          </a:p>
          <a:p>
            <a:pPr>
              <a:buNone/>
            </a:pPr>
            <a:r>
              <a:rPr lang="en-US" dirty="0" smtClean="0"/>
              <a:t> </a:t>
            </a:r>
          </a:p>
          <a:p>
            <a:r>
              <a:rPr lang="en-US" dirty="0" smtClean="0"/>
              <a:t>Energy loss produces pressure loss distal to the stenosis and thus a pressure gradient across the narrowed segment </a:t>
            </a:r>
          </a:p>
          <a:p>
            <a:pPr>
              <a:buNone/>
            </a:pPr>
            <a:endParaRPr lang="en-US" dirty="0" smtClean="0"/>
          </a:p>
        </p:txBody>
      </p:sp>
      <p:sp>
        <p:nvSpPr>
          <p:cNvPr id="5" name="Content Placeholder 4"/>
          <p:cNvSpPr>
            <a:spLocks noGrp="1"/>
          </p:cNvSpPr>
          <p:nvPr>
            <p:ph sz="half" idx="2"/>
          </p:nvPr>
        </p:nvSpPr>
        <p:spPr/>
        <p:txBody>
          <a:bodyPr>
            <a:normAutofit fontScale="85000" lnSpcReduction="20000"/>
          </a:bodyPr>
          <a:lstStyle/>
          <a:p>
            <a:endParaRPr lang="en-IN"/>
          </a:p>
        </p:txBody>
      </p:sp>
      <p:pic>
        <p:nvPicPr>
          <p:cNvPr id="4" name="Picture 2"/>
          <p:cNvPicPr>
            <a:picLocks noChangeAspect="1" noChangeArrowheads="1"/>
          </p:cNvPicPr>
          <p:nvPr/>
        </p:nvPicPr>
        <p:blipFill rotWithShape="1">
          <a:blip r:embed="rId2"/>
          <a:srcRect l="14910" b="53023"/>
          <a:stretch/>
        </p:blipFill>
        <p:spPr bwMode="auto">
          <a:xfrm>
            <a:off x="4219074" y="1690689"/>
            <a:ext cx="5339073" cy="3821196"/>
          </a:xfrm>
          <a:prstGeom prst="rect">
            <a:avLst/>
          </a:prstGeom>
          <a:noFill/>
          <a:ln w="9525">
            <a:noFill/>
            <a:miter lim="800000"/>
            <a:headEnd/>
            <a:tailEnd/>
          </a:ln>
          <a:effectLst/>
        </p:spPr>
      </p:pic>
    </p:spTree>
    <p:extLst>
      <p:ext uri="{BB962C8B-B14F-4D97-AF65-F5344CB8AC3E}">
        <p14:creationId xmlns:p14="http://schemas.microsoft.com/office/powerpoint/2010/main" val="2548862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Fractional </a:t>
            </a:r>
            <a:r>
              <a:rPr lang="en-IN" b="1" dirty="0"/>
              <a:t>Flow Reserve</a:t>
            </a:r>
            <a:endParaRPr lang="en-IN" dirty="0"/>
          </a:p>
        </p:txBody>
      </p:sp>
      <p:sp>
        <p:nvSpPr>
          <p:cNvPr id="3" name="Content Placeholder 2"/>
          <p:cNvSpPr>
            <a:spLocks noGrp="1"/>
          </p:cNvSpPr>
          <p:nvPr>
            <p:ph idx="1"/>
          </p:nvPr>
        </p:nvSpPr>
        <p:spPr/>
        <p:txBody>
          <a:bodyPr>
            <a:normAutofit/>
          </a:bodyPr>
          <a:lstStyle/>
          <a:p>
            <a:r>
              <a:rPr lang="en-IN" dirty="0" smtClean="0"/>
              <a:t>Ratio  </a:t>
            </a:r>
            <a:r>
              <a:rPr lang="en-IN" dirty="0"/>
              <a:t>of the coronary </a:t>
            </a:r>
            <a:r>
              <a:rPr lang="en-IN" dirty="0" smtClean="0"/>
              <a:t>pressure measured </a:t>
            </a:r>
            <a:r>
              <a:rPr lang="en-IN" dirty="0"/>
              <a:t>distal to the stenosis to aortic pressure </a:t>
            </a:r>
            <a:r>
              <a:rPr lang="en-IN" dirty="0" smtClean="0"/>
              <a:t>after maximal </a:t>
            </a:r>
            <a:r>
              <a:rPr lang="en-IN" dirty="0" err="1" smtClean="0"/>
              <a:t>hyperemia</a:t>
            </a:r>
            <a:endParaRPr lang="en-IN" dirty="0"/>
          </a:p>
        </p:txBody>
      </p:sp>
      <p:pic>
        <p:nvPicPr>
          <p:cNvPr id="4" name="Picture 3"/>
          <p:cNvPicPr>
            <a:picLocks noChangeAspect="1"/>
          </p:cNvPicPr>
          <p:nvPr/>
        </p:nvPicPr>
        <p:blipFill>
          <a:blip r:embed="rId2"/>
          <a:stretch>
            <a:fillRect/>
          </a:stretch>
        </p:blipFill>
        <p:spPr>
          <a:xfrm>
            <a:off x="-319942" y="2952426"/>
            <a:ext cx="7817237" cy="3359473"/>
          </a:xfrm>
          <a:prstGeom prst="rect">
            <a:avLst/>
          </a:prstGeom>
        </p:spPr>
      </p:pic>
      <p:pic>
        <p:nvPicPr>
          <p:cNvPr id="5" name="Picture 4"/>
          <p:cNvPicPr>
            <a:picLocks noChangeAspect="1"/>
          </p:cNvPicPr>
          <p:nvPr/>
        </p:nvPicPr>
        <p:blipFill>
          <a:blip r:embed="rId3"/>
          <a:stretch>
            <a:fillRect/>
          </a:stretch>
        </p:blipFill>
        <p:spPr>
          <a:xfrm>
            <a:off x="-685799" y="1555679"/>
            <a:ext cx="9861884" cy="6130135"/>
          </a:xfrm>
          <a:prstGeom prst="rect">
            <a:avLst/>
          </a:prstGeom>
        </p:spPr>
      </p:pic>
    </p:spTree>
    <p:extLst>
      <p:ext uri="{BB962C8B-B14F-4D97-AF65-F5344CB8AC3E}">
        <p14:creationId xmlns:p14="http://schemas.microsoft.com/office/powerpoint/2010/main" val="327898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FFR</a:t>
            </a:r>
            <a:endParaRPr lang="en-IN" dirty="0"/>
          </a:p>
        </p:txBody>
      </p:sp>
      <p:sp>
        <p:nvSpPr>
          <p:cNvPr id="3" name="Content Placeholder 2"/>
          <p:cNvSpPr>
            <a:spLocks noGrp="1"/>
          </p:cNvSpPr>
          <p:nvPr>
            <p:ph idx="1"/>
          </p:nvPr>
        </p:nvSpPr>
        <p:spPr/>
        <p:txBody>
          <a:bodyPr>
            <a:normAutofit/>
          </a:bodyPr>
          <a:lstStyle/>
          <a:p>
            <a:r>
              <a:rPr lang="en-IN" dirty="0" smtClean="0"/>
              <a:t>Normal  value 1</a:t>
            </a:r>
          </a:p>
          <a:p>
            <a:r>
              <a:rPr lang="en-IN" dirty="0" smtClean="0"/>
              <a:t>An </a:t>
            </a:r>
            <a:r>
              <a:rPr lang="en-IN" dirty="0"/>
              <a:t>FFR value of 0.6 means t</a:t>
            </a:r>
            <a:r>
              <a:rPr lang="en-IN" dirty="0" smtClean="0"/>
              <a:t>he maximum </a:t>
            </a:r>
            <a:r>
              <a:rPr lang="en-IN" dirty="0"/>
              <a:t>myocardial flow across the stenosis is only 60% </a:t>
            </a:r>
            <a:r>
              <a:rPr lang="en-IN" dirty="0" smtClean="0"/>
              <a:t>of what </a:t>
            </a:r>
            <a:r>
              <a:rPr lang="en-IN" dirty="0"/>
              <a:t>it should be without the </a:t>
            </a:r>
            <a:r>
              <a:rPr lang="en-IN" dirty="0" smtClean="0"/>
              <a:t>stenosis</a:t>
            </a:r>
          </a:p>
          <a:p>
            <a:r>
              <a:rPr lang="en-IN" dirty="0"/>
              <a:t>An FFR </a:t>
            </a:r>
            <a:r>
              <a:rPr lang="en-IN" dirty="0" smtClean="0"/>
              <a:t>&lt;0.75 </a:t>
            </a:r>
            <a:r>
              <a:rPr lang="en-IN" dirty="0"/>
              <a:t>is associated with inducible </a:t>
            </a:r>
            <a:r>
              <a:rPr lang="en-IN" dirty="0" smtClean="0"/>
              <a:t>ischemia (specificity</a:t>
            </a:r>
            <a:r>
              <a:rPr lang="en-IN" dirty="0"/>
              <a:t>, 100%), </a:t>
            </a:r>
            <a:endParaRPr lang="en-IN" dirty="0" smtClean="0"/>
          </a:p>
          <a:p>
            <a:r>
              <a:rPr lang="en-IN" dirty="0"/>
              <a:t>An FFR </a:t>
            </a:r>
            <a:r>
              <a:rPr lang="en-IN" dirty="0" smtClean="0"/>
              <a:t>a </a:t>
            </a:r>
            <a:r>
              <a:rPr lang="en-IN" dirty="0"/>
              <a:t>value </a:t>
            </a:r>
            <a:r>
              <a:rPr lang="en-IN" dirty="0" smtClean="0"/>
              <a:t>&gt;0.80 </a:t>
            </a:r>
            <a:r>
              <a:rPr lang="en-IN" dirty="0"/>
              <a:t>indicates </a:t>
            </a:r>
            <a:r>
              <a:rPr lang="en-IN" dirty="0" smtClean="0"/>
              <a:t>absence of </a:t>
            </a:r>
            <a:r>
              <a:rPr lang="en-IN" dirty="0"/>
              <a:t>inducible ischemia in the majority of patients (</a:t>
            </a:r>
            <a:r>
              <a:rPr lang="en-IN" dirty="0" smtClean="0"/>
              <a:t>sensitivity, 90</a:t>
            </a:r>
            <a:r>
              <a:rPr lang="en-IN" dirty="0"/>
              <a:t>%).</a:t>
            </a:r>
          </a:p>
          <a:p>
            <a:endParaRPr lang="en-IN" dirty="0" smtClean="0"/>
          </a:p>
        </p:txBody>
      </p:sp>
    </p:spTree>
    <p:extLst>
      <p:ext uri="{BB962C8B-B14F-4D97-AF65-F5344CB8AC3E}">
        <p14:creationId xmlns:p14="http://schemas.microsoft.com/office/powerpoint/2010/main" val="3643241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288210" y="1"/>
            <a:ext cx="5904043" cy="6635045"/>
          </a:xfrm>
          <a:prstGeom prst="rect">
            <a:avLst/>
          </a:prstGeom>
        </p:spPr>
      </p:pic>
    </p:spTree>
    <p:extLst>
      <p:ext uri="{BB962C8B-B14F-4D97-AF65-F5344CB8AC3E}">
        <p14:creationId xmlns:p14="http://schemas.microsoft.com/office/powerpoint/2010/main" val="3331560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FFR - advantages</a:t>
            </a:r>
            <a:endParaRPr lang="en-IN" dirty="0"/>
          </a:p>
        </p:txBody>
      </p:sp>
      <p:sp>
        <p:nvSpPr>
          <p:cNvPr id="3" name="Content Placeholder 2"/>
          <p:cNvSpPr>
            <a:spLocks noGrp="1"/>
          </p:cNvSpPr>
          <p:nvPr>
            <p:ph idx="1"/>
          </p:nvPr>
        </p:nvSpPr>
        <p:spPr/>
        <p:txBody>
          <a:bodyPr>
            <a:normAutofit fontScale="92500" lnSpcReduction="20000"/>
          </a:bodyPr>
          <a:lstStyle/>
          <a:p>
            <a:r>
              <a:rPr lang="en-IN" dirty="0"/>
              <a:t>Human  studies did not show significant changes in FFR with changes in </a:t>
            </a:r>
          </a:p>
          <a:p>
            <a:pPr lvl="1"/>
            <a:r>
              <a:rPr lang="en-IN" dirty="0"/>
              <a:t>heart rate,</a:t>
            </a:r>
          </a:p>
          <a:p>
            <a:pPr lvl="1"/>
            <a:r>
              <a:rPr lang="en-IN" dirty="0"/>
              <a:t>blood pressure, </a:t>
            </a:r>
          </a:p>
          <a:p>
            <a:pPr lvl="1"/>
            <a:r>
              <a:rPr lang="en-IN" dirty="0"/>
              <a:t>contractility. </a:t>
            </a:r>
          </a:p>
          <a:p>
            <a:r>
              <a:rPr lang="en-IN" dirty="0"/>
              <a:t>FFR has a high reproducibility</a:t>
            </a:r>
          </a:p>
          <a:p>
            <a:r>
              <a:rPr lang="en-IN" dirty="0"/>
              <a:t>Low  intra-individual variability</a:t>
            </a:r>
          </a:p>
          <a:p>
            <a:r>
              <a:rPr lang="en-IN" dirty="0"/>
              <a:t>FFR, unlike CFR, is independent of </a:t>
            </a:r>
          </a:p>
          <a:p>
            <a:pPr lvl="1"/>
            <a:r>
              <a:rPr lang="en-IN" dirty="0"/>
              <a:t>gender and </a:t>
            </a:r>
          </a:p>
          <a:p>
            <a:pPr lvl="1"/>
            <a:r>
              <a:rPr lang="en-IN" dirty="0"/>
              <a:t>CAD risk factors </a:t>
            </a:r>
          </a:p>
          <a:p>
            <a:r>
              <a:rPr lang="en-IN" dirty="0"/>
              <a:t>It  varies less with common doses of adenosine than does CFR	</a:t>
            </a:r>
          </a:p>
          <a:p>
            <a:endParaRPr lang="en-IN" dirty="0"/>
          </a:p>
        </p:txBody>
      </p:sp>
    </p:spTree>
    <p:extLst>
      <p:ext uri="{BB962C8B-B14F-4D97-AF65-F5344CB8AC3E}">
        <p14:creationId xmlns:p14="http://schemas.microsoft.com/office/powerpoint/2010/main" val="1963121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92500" lnSpcReduction="20000"/>
          </a:bodyPr>
          <a:lstStyle/>
          <a:p>
            <a:pPr algn="ctr">
              <a:buNone/>
            </a:pPr>
            <a:r>
              <a:rPr lang="en-US" sz="3600" dirty="0"/>
              <a:t>FFR- TECHNIQUE </a:t>
            </a:r>
          </a:p>
          <a:p>
            <a:pPr algn="ctr">
              <a:buNone/>
            </a:pPr>
            <a:endParaRPr lang="en-US" sz="3600" u="sng" dirty="0"/>
          </a:p>
          <a:p>
            <a:pPr>
              <a:buNone/>
            </a:pPr>
            <a:r>
              <a:rPr lang="en-US" dirty="0" smtClean="0"/>
              <a:t>Catheter </a:t>
            </a:r>
          </a:p>
          <a:p>
            <a:r>
              <a:rPr lang="en-US" dirty="0" smtClean="0"/>
              <a:t>Diagnostic catheters can not be used to measure FFR - pressure measurements can be inaccurate &amp; the wire manipulation is met with friction due to smaller internal diameters compared to guide catheters.</a:t>
            </a:r>
          </a:p>
          <a:p>
            <a:endParaRPr lang="en-US" dirty="0" smtClean="0"/>
          </a:p>
          <a:p>
            <a:r>
              <a:rPr lang="en-US" dirty="0" smtClean="0"/>
              <a:t>The main advantage of using guide catheters is that PCI is immediately possible if required.</a:t>
            </a:r>
          </a:p>
          <a:p>
            <a:pPr>
              <a:buNone/>
            </a:pPr>
            <a:endParaRPr lang="en-US" dirty="0" smtClean="0"/>
          </a:p>
          <a:p>
            <a:r>
              <a:rPr lang="en-US" dirty="0" smtClean="0"/>
              <a:t>Guide catheter with Side holes should not be used</a:t>
            </a:r>
          </a:p>
          <a:p>
            <a:pPr lvl="1"/>
            <a:r>
              <a:rPr lang="en-US" dirty="0" smtClean="0"/>
              <a:t>It can create a false gradient between the side holes &amp; the tip of the guide catheter creating a false Positive FFR.</a:t>
            </a:r>
          </a:p>
          <a:p>
            <a:pPr lvl="1"/>
            <a:r>
              <a:rPr lang="en-US" dirty="0" smtClean="0"/>
              <a:t>Pharmacological </a:t>
            </a:r>
            <a:r>
              <a:rPr lang="en-US" dirty="0" err="1" smtClean="0"/>
              <a:t>vasodilatory</a:t>
            </a:r>
            <a:r>
              <a:rPr lang="en-US" dirty="0" smtClean="0"/>
              <a:t> agents may be flushed into the aorta instead of the coronary artery.</a:t>
            </a:r>
          </a:p>
          <a:p>
            <a:endParaRPr lang="en-US" dirty="0" smtClean="0"/>
          </a:p>
        </p:txBody>
      </p:sp>
    </p:spTree>
    <p:extLst>
      <p:ext uri="{BB962C8B-B14F-4D97-AF65-F5344CB8AC3E}">
        <p14:creationId xmlns:p14="http://schemas.microsoft.com/office/powerpoint/2010/main" val="532524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356842" y="3857542"/>
            <a:ext cx="2039481" cy="2225473"/>
          </a:xfrm>
          <a:custGeom>
            <a:avLst/>
            <a:gdLst>
              <a:gd name="connsiteX0" fmla="*/ 1193254 w 2385060"/>
              <a:gd name="connsiteY0" fmla="*/ 0 h 2452141"/>
              <a:gd name="connsiteX1" fmla="*/ 0 w 2385060"/>
              <a:gd name="connsiteY1" fmla="*/ 1226832 h 2452141"/>
              <a:gd name="connsiteX2" fmla="*/ 1193254 w 2385060"/>
              <a:gd name="connsiteY2" fmla="*/ 2452141 h 2452141"/>
              <a:gd name="connsiteX3" fmla="*/ 2385059 w 2385060"/>
              <a:gd name="connsiteY3" fmla="*/ 1226832 h 2452141"/>
              <a:gd name="connsiteX4" fmla="*/ 1193254 w 2385060"/>
              <a:gd name="connsiteY4" fmla="*/ 0 h 24521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385060" h="2452141">
                <a:moveTo>
                  <a:pt x="1193254" y="0"/>
                </a:moveTo>
                <a:cubicBezTo>
                  <a:pt x="533400" y="0"/>
                  <a:pt x="0" y="548627"/>
                  <a:pt x="0" y="1226832"/>
                </a:cubicBezTo>
                <a:cubicBezTo>
                  <a:pt x="0" y="1903463"/>
                  <a:pt x="533400" y="2452141"/>
                  <a:pt x="1193254" y="2452141"/>
                </a:cubicBezTo>
                <a:cubicBezTo>
                  <a:pt x="1851659" y="2452141"/>
                  <a:pt x="2385059" y="1903463"/>
                  <a:pt x="2385059" y="1226832"/>
                </a:cubicBezTo>
                <a:cubicBezTo>
                  <a:pt x="2385059" y="548627"/>
                  <a:pt x="1851659" y="0"/>
                  <a:pt x="1193254" y="0"/>
                </a:cubicBezTo>
              </a:path>
            </a:pathLst>
          </a:custGeom>
          <a:solidFill>
            <a:srgbClr val="66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75" tIns="40087" rIns="80175" bIns="40087" rtlCol="0" anchor="ctr"/>
          <a:lstStyle/>
          <a:p>
            <a:pPr algn="ctr"/>
            <a:endParaRPr lang="zh-CN" altLang="en-US"/>
          </a:p>
        </p:txBody>
      </p:sp>
      <p:sp>
        <p:nvSpPr>
          <p:cNvPr id="3" name="Freeform 3"/>
          <p:cNvSpPr/>
          <p:nvPr/>
        </p:nvSpPr>
        <p:spPr>
          <a:xfrm>
            <a:off x="6335122" y="3834490"/>
            <a:ext cx="2082921" cy="2271577"/>
          </a:xfrm>
          <a:custGeom>
            <a:avLst/>
            <a:gdLst>
              <a:gd name="connsiteX0" fmla="*/ 1218654 w 2435860"/>
              <a:gd name="connsiteY0" fmla="*/ 25400 h 2502941"/>
              <a:gd name="connsiteX1" fmla="*/ 25400 w 2435860"/>
              <a:gd name="connsiteY1" fmla="*/ 1252232 h 2502941"/>
              <a:gd name="connsiteX2" fmla="*/ 1218654 w 2435860"/>
              <a:gd name="connsiteY2" fmla="*/ 2477541 h 2502941"/>
              <a:gd name="connsiteX3" fmla="*/ 2410459 w 2435860"/>
              <a:gd name="connsiteY3" fmla="*/ 1252232 h 2502941"/>
              <a:gd name="connsiteX4" fmla="*/ 1218654 w 2435860"/>
              <a:gd name="connsiteY4" fmla="*/ 25400 h 25029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5860" h="2502941">
                <a:moveTo>
                  <a:pt x="1218654" y="25400"/>
                </a:moveTo>
                <a:cubicBezTo>
                  <a:pt x="558800" y="25400"/>
                  <a:pt x="25400" y="574027"/>
                  <a:pt x="25400" y="1252232"/>
                </a:cubicBezTo>
                <a:cubicBezTo>
                  <a:pt x="25400" y="1928863"/>
                  <a:pt x="558800" y="2477541"/>
                  <a:pt x="1218654" y="2477541"/>
                </a:cubicBezTo>
                <a:cubicBezTo>
                  <a:pt x="1877059" y="2477541"/>
                  <a:pt x="2410459" y="1928863"/>
                  <a:pt x="2410459" y="1252232"/>
                </a:cubicBezTo>
                <a:cubicBezTo>
                  <a:pt x="2410459" y="574027"/>
                  <a:pt x="1877059" y="25400"/>
                  <a:pt x="1218654" y="25400"/>
                </a:cubicBezTo>
              </a:path>
            </a:pathLst>
          </a:custGeom>
          <a:solidFill>
            <a:srgbClr val="000000">
              <a:alpha val="0"/>
            </a:srgbClr>
          </a:solidFill>
          <a:ln w="50800">
            <a:solidFill>
              <a:srgbClr val="3333CC">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75" tIns="40087" rIns="80175" bIns="40087" rtlCol="0" anchor="ctr"/>
          <a:lstStyle/>
          <a:p>
            <a:pPr algn="ctr"/>
            <a:endParaRPr lang="zh-CN" altLang="en-US"/>
          </a:p>
        </p:txBody>
      </p:sp>
      <p:sp>
        <p:nvSpPr>
          <p:cNvPr id="5" name="Freeform 3"/>
          <p:cNvSpPr/>
          <p:nvPr/>
        </p:nvSpPr>
        <p:spPr>
          <a:xfrm>
            <a:off x="5097942" y="4650085"/>
            <a:ext cx="433971" cy="473017"/>
          </a:xfrm>
          <a:custGeom>
            <a:avLst/>
            <a:gdLst>
              <a:gd name="connsiteX0" fmla="*/ 254495 w 507504"/>
              <a:gd name="connsiteY0" fmla="*/ 0 h 521195"/>
              <a:gd name="connsiteX1" fmla="*/ 0 w 507504"/>
              <a:gd name="connsiteY1" fmla="*/ 260603 h 521195"/>
              <a:gd name="connsiteX2" fmla="*/ 254495 w 507504"/>
              <a:gd name="connsiteY2" fmla="*/ 521195 h 521195"/>
              <a:gd name="connsiteX3" fmla="*/ 507504 w 507504"/>
              <a:gd name="connsiteY3" fmla="*/ 260603 h 521195"/>
              <a:gd name="connsiteX4" fmla="*/ 254495 w 507504"/>
              <a:gd name="connsiteY4" fmla="*/ 0 h 5211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7504" h="521195">
                <a:moveTo>
                  <a:pt x="254495" y="0"/>
                </a:moveTo>
                <a:cubicBezTo>
                  <a:pt x="114300" y="0"/>
                  <a:pt x="0" y="117335"/>
                  <a:pt x="0" y="260603"/>
                </a:cubicBezTo>
                <a:cubicBezTo>
                  <a:pt x="0" y="403821"/>
                  <a:pt x="114300" y="521195"/>
                  <a:pt x="254495" y="521195"/>
                </a:cubicBezTo>
                <a:cubicBezTo>
                  <a:pt x="394741" y="521195"/>
                  <a:pt x="507504" y="403821"/>
                  <a:pt x="507504" y="260603"/>
                </a:cubicBezTo>
                <a:cubicBezTo>
                  <a:pt x="507504" y="117335"/>
                  <a:pt x="394741" y="0"/>
                  <a:pt x="254495" y="0"/>
                </a:cubicBezTo>
              </a:path>
            </a:pathLst>
          </a:custGeom>
          <a:solidFill>
            <a:srgbClr val="33CC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75" tIns="40087" rIns="80175" bIns="40087" rtlCol="0" anchor="ctr"/>
          <a:lstStyle/>
          <a:p>
            <a:pPr algn="ctr"/>
            <a:endParaRPr lang="zh-CN" altLang="en-US"/>
          </a:p>
        </p:txBody>
      </p:sp>
      <p:sp>
        <p:nvSpPr>
          <p:cNvPr id="6" name="Freeform 3"/>
          <p:cNvSpPr/>
          <p:nvPr/>
        </p:nvSpPr>
        <p:spPr>
          <a:xfrm>
            <a:off x="5087082" y="4638557"/>
            <a:ext cx="455691" cy="496069"/>
          </a:xfrm>
          <a:custGeom>
            <a:avLst/>
            <a:gdLst>
              <a:gd name="connsiteX0" fmla="*/ 267195 w 532904"/>
              <a:gd name="connsiteY0" fmla="*/ 12700 h 546595"/>
              <a:gd name="connsiteX1" fmla="*/ 12700 w 532904"/>
              <a:gd name="connsiteY1" fmla="*/ 273303 h 546595"/>
              <a:gd name="connsiteX2" fmla="*/ 267195 w 532904"/>
              <a:gd name="connsiteY2" fmla="*/ 533895 h 546595"/>
              <a:gd name="connsiteX3" fmla="*/ 520204 w 532904"/>
              <a:gd name="connsiteY3" fmla="*/ 273303 h 546595"/>
              <a:gd name="connsiteX4" fmla="*/ 267195 w 532904"/>
              <a:gd name="connsiteY4" fmla="*/ 12700 h 5465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32904" h="546595">
                <a:moveTo>
                  <a:pt x="267195" y="12700"/>
                </a:moveTo>
                <a:cubicBezTo>
                  <a:pt x="127000" y="12700"/>
                  <a:pt x="12700" y="130035"/>
                  <a:pt x="12700" y="273303"/>
                </a:cubicBezTo>
                <a:cubicBezTo>
                  <a:pt x="12700" y="416521"/>
                  <a:pt x="127000" y="533895"/>
                  <a:pt x="267195" y="533895"/>
                </a:cubicBezTo>
                <a:cubicBezTo>
                  <a:pt x="407441" y="533895"/>
                  <a:pt x="520204" y="416521"/>
                  <a:pt x="520204" y="273303"/>
                </a:cubicBezTo>
                <a:cubicBezTo>
                  <a:pt x="520204" y="130035"/>
                  <a:pt x="407441" y="12700"/>
                  <a:pt x="267195" y="12700"/>
                </a:cubicBezTo>
              </a:path>
            </a:pathLst>
          </a:custGeom>
          <a:solidFill>
            <a:srgbClr val="000000">
              <a:alpha val="0"/>
            </a:srgbClr>
          </a:solidFill>
          <a:ln w="25400">
            <a:solidFill>
              <a:srgbClr val="3333CC">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75" tIns="40087" rIns="80175" bIns="40087" rtlCol="0" anchor="ctr"/>
          <a:lstStyle/>
          <a:p>
            <a:pPr algn="ctr"/>
            <a:endParaRPr lang="zh-CN" altLang="en-US"/>
          </a:p>
        </p:txBody>
      </p:sp>
      <p:sp>
        <p:nvSpPr>
          <p:cNvPr id="7" name="Freeform 3"/>
          <p:cNvSpPr/>
          <p:nvPr/>
        </p:nvSpPr>
        <p:spPr>
          <a:xfrm>
            <a:off x="7161319" y="3826200"/>
            <a:ext cx="86879" cy="999079"/>
          </a:xfrm>
          <a:custGeom>
            <a:avLst/>
            <a:gdLst>
              <a:gd name="connsiteX0" fmla="*/ 25400 w 101600"/>
              <a:gd name="connsiteY0" fmla="*/ 25400 h 1100836"/>
              <a:gd name="connsiteX1" fmla="*/ 25400 w 101600"/>
              <a:gd name="connsiteY1" fmla="*/ 1075435 h 1100836"/>
            </a:gdLst>
            <a:ahLst/>
            <a:cxnLst>
              <a:cxn ang="0">
                <a:pos x="connsiteX0" y="connsiteY0"/>
              </a:cxn>
              <a:cxn ang="1">
                <a:pos x="connsiteX1" y="connsiteY1"/>
              </a:cxn>
            </a:cxnLst>
            <a:rect l="l" t="t" r="r" b="b"/>
            <a:pathLst>
              <a:path w="101600" h="1100836">
                <a:moveTo>
                  <a:pt x="25400" y="25400"/>
                </a:moveTo>
                <a:lnTo>
                  <a:pt x="25400" y="1075435"/>
                </a:lnTo>
              </a:path>
            </a:pathLst>
          </a:custGeom>
          <a:ln w="50800">
            <a:solidFill>
              <a:srgbClr val="0033CC">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8" name="Freeform 3"/>
          <p:cNvSpPr/>
          <p:nvPr/>
        </p:nvSpPr>
        <p:spPr>
          <a:xfrm>
            <a:off x="7412834" y="3823411"/>
            <a:ext cx="86879" cy="1022615"/>
          </a:xfrm>
          <a:custGeom>
            <a:avLst/>
            <a:gdLst>
              <a:gd name="connsiteX0" fmla="*/ 25400 w 101600"/>
              <a:gd name="connsiteY0" fmla="*/ 25400 h 1126769"/>
              <a:gd name="connsiteX1" fmla="*/ 25400 w 101600"/>
              <a:gd name="connsiteY1" fmla="*/ 1101369 h 1126769"/>
            </a:gdLst>
            <a:ahLst/>
            <a:cxnLst>
              <a:cxn ang="0">
                <a:pos x="connsiteX0" y="connsiteY0"/>
              </a:cxn>
              <a:cxn ang="1">
                <a:pos x="connsiteX1" y="connsiteY1"/>
              </a:cxn>
            </a:cxnLst>
            <a:rect l="l" t="t" r="r" b="b"/>
            <a:pathLst>
              <a:path w="101600" h="1126769">
                <a:moveTo>
                  <a:pt x="25400" y="25400"/>
                </a:moveTo>
                <a:lnTo>
                  <a:pt x="25400" y="1101369"/>
                </a:lnTo>
              </a:path>
            </a:pathLst>
          </a:custGeom>
          <a:ln w="50800">
            <a:solidFill>
              <a:srgbClr val="0033CC">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9" name="Freeform 3"/>
          <p:cNvSpPr/>
          <p:nvPr/>
        </p:nvSpPr>
        <p:spPr>
          <a:xfrm>
            <a:off x="7158722" y="4790251"/>
            <a:ext cx="364023" cy="1322695"/>
          </a:xfrm>
          <a:custGeom>
            <a:avLst/>
            <a:gdLst>
              <a:gd name="connsiteX0" fmla="*/ 400304 w 425704"/>
              <a:gd name="connsiteY0" fmla="*/ 1432014 h 1457413"/>
              <a:gd name="connsiteX1" fmla="*/ 25400 w 425704"/>
              <a:gd name="connsiteY1" fmla="*/ 25400 h 1457413"/>
            </a:gdLst>
            <a:ahLst/>
            <a:cxnLst>
              <a:cxn ang="0">
                <a:pos x="connsiteX0" y="connsiteY0"/>
              </a:cxn>
              <a:cxn ang="1">
                <a:pos x="connsiteX1" y="connsiteY1"/>
              </a:cxn>
            </a:cxnLst>
            <a:rect l="l" t="t" r="r" b="b"/>
            <a:pathLst>
              <a:path w="425704" h="1457413">
                <a:moveTo>
                  <a:pt x="400304" y="1432014"/>
                </a:moveTo>
                <a:cubicBezTo>
                  <a:pt x="193040" y="1432014"/>
                  <a:pt x="25400" y="802627"/>
                  <a:pt x="25400" y="25400"/>
                </a:cubicBezTo>
              </a:path>
            </a:pathLst>
          </a:custGeom>
          <a:ln w="50800">
            <a:solidFill>
              <a:srgbClr val="0033CC">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10" name="Freeform 3"/>
          <p:cNvSpPr/>
          <p:nvPr/>
        </p:nvSpPr>
        <p:spPr>
          <a:xfrm>
            <a:off x="7411517" y="4798530"/>
            <a:ext cx="327532" cy="1254945"/>
          </a:xfrm>
          <a:custGeom>
            <a:avLst/>
            <a:gdLst>
              <a:gd name="connsiteX0" fmla="*/ 357632 w 383031"/>
              <a:gd name="connsiteY0" fmla="*/ 1357362 h 1382763"/>
              <a:gd name="connsiteX1" fmla="*/ 25400 w 383031"/>
              <a:gd name="connsiteY1" fmla="*/ 25400 h 1382763"/>
            </a:gdLst>
            <a:ahLst/>
            <a:cxnLst>
              <a:cxn ang="0">
                <a:pos x="connsiteX0" y="connsiteY0"/>
              </a:cxn>
              <a:cxn ang="1">
                <a:pos x="connsiteX1" y="connsiteY1"/>
              </a:cxn>
            </a:cxnLst>
            <a:rect l="l" t="t" r="r" b="b"/>
            <a:pathLst>
              <a:path w="383031" h="1382763">
                <a:moveTo>
                  <a:pt x="357632" y="1357362"/>
                </a:moveTo>
                <a:cubicBezTo>
                  <a:pt x="173228" y="1357362"/>
                  <a:pt x="25400" y="761504"/>
                  <a:pt x="25400" y="25400"/>
                </a:cubicBezTo>
              </a:path>
            </a:pathLst>
          </a:custGeom>
          <a:ln w="50800">
            <a:solidFill>
              <a:srgbClr val="0033CC">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11" name="Freeform 3"/>
          <p:cNvSpPr/>
          <p:nvPr/>
        </p:nvSpPr>
        <p:spPr>
          <a:xfrm>
            <a:off x="7213022" y="4773179"/>
            <a:ext cx="185041" cy="373432"/>
          </a:xfrm>
          <a:custGeom>
            <a:avLst/>
            <a:gdLst>
              <a:gd name="connsiteX0" fmla="*/ 108204 w 216395"/>
              <a:gd name="connsiteY0" fmla="*/ 0 h 411467"/>
              <a:gd name="connsiteX1" fmla="*/ 0 w 216395"/>
              <a:gd name="connsiteY1" fmla="*/ 205727 h 411467"/>
              <a:gd name="connsiteX2" fmla="*/ 108204 w 216395"/>
              <a:gd name="connsiteY2" fmla="*/ 411467 h 411467"/>
              <a:gd name="connsiteX3" fmla="*/ 216395 w 216395"/>
              <a:gd name="connsiteY3" fmla="*/ 205727 h 411467"/>
              <a:gd name="connsiteX4" fmla="*/ 108204 w 216395"/>
              <a:gd name="connsiteY4" fmla="*/ 0 h 411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395" h="411467">
                <a:moveTo>
                  <a:pt x="108204" y="0"/>
                </a:moveTo>
                <a:cubicBezTo>
                  <a:pt x="48768" y="0"/>
                  <a:pt x="0" y="91427"/>
                  <a:pt x="0" y="205727"/>
                </a:cubicBezTo>
                <a:cubicBezTo>
                  <a:pt x="0" y="318490"/>
                  <a:pt x="48768" y="411467"/>
                  <a:pt x="108204" y="411467"/>
                </a:cubicBezTo>
                <a:cubicBezTo>
                  <a:pt x="167640" y="411467"/>
                  <a:pt x="216395" y="318490"/>
                  <a:pt x="216395" y="205727"/>
                </a:cubicBezTo>
                <a:cubicBezTo>
                  <a:pt x="216395" y="91427"/>
                  <a:pt x="167640" y="0"/>
                  <a:pt x="108204" y="0"/>
                </a:cubicBezTo>
              </a:path>
            </a:pathLst>
          </a:custGeom>
          <a:solidFill>
            <a:srgbClr val="FFFF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75" tIns="40087" rIns="80175" bIns="40087" rtlCol="0" anchor="ctr"/>
          <a:lstStyle/>
          <a:p>
            <a:pPr algn="ctr"/>
            <a:endParaRPr lang="zh-CN" altLang="en-US"/>
          </a:p>
        </p:txBody>
      </p:sp>
      <p:sp>
        <p:nvSpPr>
          <p:cNvPr id="12" name="Freeform 3"/>
          <p:cNvSpPr/>
          <p:nvPr/>
        </p:nvSpPr>
        <p:spPr>
          <a:xfrm>
            <a:off x="7207592" y="4767418"/>
            <a:ext cx="195901" cy="384959"/>
          </a:xfrm>
          <a:custGeom>
            <a:avLst/>
            <a:gdLst>
              <a:gd name="connsiteX0" fmla="*/ 114554 w 229095"/>
              <a:gd name="connsiteY0" fmla="*/ 6350 h 424167"/>
              <a:gd name="connsiteX1" fmla="*/ 6350 w 229095"/>
              <a:gd name="connsiteY1" fmla="*/ 212077 h 424167"/>
              <a:gd name="connsiteX2" fmla="*/ 114554 w 229095"/>
              <a:gd name="connsiteY2" fmla="*/ 417817 h 424167"/>
              <a:gd name="connsiteX3" fmla="*/ 222745 w 229095"/>
              <a:gd name="connsiteY3" fmla="*/ 212077 h 424167"/>
              <a:gd name="connsiteX4" fmla="*/ 114554 w 229095"/>
              <a:gd name="connsiteY4" fmla="*/ 6350 h 4241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9095" h="424167">
                <a:moveTo>
                  <a:pt x="114554" y="6350"/>
                </a:moveTo>
                <a:cubicBezTo>
                  <a:pt x="55118" y="6350"/>
                  <a:pt x="6350" y="97777"/>
                  <a:pt x="6350" y="212077"/>
                </a:cubicBezTo>
                <a:cubicBezTo>
                  <a:pt x="6350" y="324840"/>
                  <a:pt x="55118" y="417817"/>
                  <a:pt x="114554" y="417817"/>
                </a:cubicBezTo>
                <a:cubicBezTo>
                  <a:pt x="173990" y="417817"/>
                  <a:pt x="222745" y="324840"/>
                  <a:pt x="222745" y="212077"/>
                </a:cubicBezTo>
                <a:cubicBezTo>
                  <a:pt x="222745" y="97777"/>
                  <a:pt x="173990" y="6350"/>
                  <a:pt x="114554" y="6350"/>
                </a:cubicBezTo>
              </a:path>
            </a:pathLst>
          </a:custGeom>
          <a:solidFill>
            <a:srgbClr val="000000">
              <a:alpha val="0"/>
            </a:srgbClr>
          </a:solidFill>
          <a:ln w="12700">
            <a:solidFill>
              <a:srgbClr val="FF33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75" tIns="40087" rIns="80175" bIns="40087" rtlCol="0" anchor="ctr"/>
          <a:lstStyle/>
          <a:p>
            <a:pPr algn="ctr"/>
            <a:endParaRPr lang="zh-CN" altLang="en-US"/>
          </a:p>
        </p:txBody>
      </p:sp>
      <p:sp>
        <p:nvSpPr>
          <p:cNvPr id="13" name="Freeform 3"/>
          <p:cNvSpPr/>
          <p:nvPr/>
        </p:nvSpPr>
        <p:spPr>
          <a:xfrm>
            <a:off x="5295831" y="3880811"/>
            <a:ext cx="1805332" cy="763959"/>
          </a:xfrm>
          <a:custGeom>
            <a:avLst/>
            <a:gdLst>
              <a:gd name="connsiteX0" fmla="*/ 6350 w 2111235"/>
              <a:gd name="connsiteY0" fmla="*/ 835418 h 841768"/>
              <a:gd name="connsiteX1" fmla="*/ 2104885 w 2111235"/>
              <a:gd name="connsiteY1" fmla="*/ 6350 h 841768"/>
            </a:gdLst>
            <a:ahLst/>
            <a:cxnLst>
              <a:cxn ang="0">
                <a:pos x="connsiteX0" y="connsiteY0"/>
              </a:cxn>
              <a:cxn ang="1">
                <a:pos x="connsiteX1" y="connsiteY1"/>
              </a:cxn>
            </a:cxnLst>
            <a:rect l="l" t="t" r="r" b="b"/>
            <a:pathLst>
              <a:path w="2111235" h="841768">
                <a:moveTo>
                  <a:pt x="6350" y="835418"/>
                </a:moveTo>
                <a:lnTo>
                  <a:pt x="2104885" y="6350"/>
                </a:lnTo>
              </a:path>
            </a:pathLst>
          </a:custGeom>
          <a:ln w="12700">
            <a:solidFill>
              <a:srgbClr val="3333CC">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14" name="Freeform 3"/>
          <p:cNvSpPr/>
          <p:nvPr/>
        </p:nvSpPr>
        <p:spPr>
          <a:xfrm>
            <a:off x="5307539" y="5122882"/>
            <a:ext cx="1793624" cy="925771"/>
          </a:xfrm>
          <a:custGeom>
            <a:avLst/>
            <a:gdLst>
              <a:gd name="connsiteX0" fmla="*/ 6350 w 2097544"/>
              <a:gd name="connsiteY0" fmla="*/ 6350 h 1020063"/>
              <a:gd name="connsiteX1" fmla="*/ 2091194 w 2097544"/>
              <a:gd name="connsiteY1" fmla="*/ 1013714 h 1020063"/>
            </a:gdLst>
            <a:ahLst/>
            <a:cxnLst>
              <a:cxn ang="0">
                <a:pos x="connsiteX0" y="connsiteY0"/>
              </a:cxn>
              <a:cxn ang="1">
                <a:pos x="connsiteX1" y="connsiteY1"/>
              </a:cxn>
            </a:cxnLst>
            <a:rect l="l" t="t" r="r" b="b"/>
            <a:pathLst>
              <a:path w="2097544" h="1020063">
                <a:moveTo>
                  <a:pt x="6350" y="6350"/>
                </a:moveTo>
                <a:lnTo>
                  <a:pt x="2091194" y="1013714"/>
                </a:lnTo>
              </a:path>
            </a:pathLst>
          </a:custGeom>
          <a:ln w="12700">
            <a:solidFill>
              <a:srgbClr val="3333CC">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15" name="Freeform 3"/>
          <p:cNvSpPr/>
          <p:nvPr/>
        </p:nvSpPr>
        <p:spPr>
          <a:xfrm>
            <a:off x="5217015" y="1319872"/>
            <a:ext cx="171212" cy="3580187"/>
          </a:xfrm>
          <a:custGeom>
            <a:avLst/>
            <a:gdLst>
              <a:gd name="connsiteX0" fmla="*/ 171648 w 200223"/>
              <a:gd name="connsiteY0" fmla="*/ 28575 h 3944835"/>
              <a:gd name="connsiteX1" fmla="*/ 29916 w 200223"/>
              <a:gd name="connsiteY1" fmla="*/ 2331288 h 3944835"/>
              <a:gd name="connsiteX2" fmla="*/ 100019 w 200223"/>
              <a:gd name="connsiteY2" fmla="*/ 3916260 h 3944835"/>
            </a:gdLst>
            <a:ahLst/>
            <a:cxnLst>
              <a:cxn ang="0">
                <a:pos x="connsiteX0" y="connsiteY0"/>
              </a:cxn>
              <a:cxn ang="1">
                <a:pos x="connsiteX1" y="connsiteY1"/>
              </a:cxn>
              <a:cxn ang="2">
                <a:pos x="connsiteX2" y="connsiteY2"/>
              </a:cxn>
            </a:cxnLst>
            <a:rect l="l" t="t" r="r" b="b"/>
            <a:pathLst>
              <a:path w="200223" h="3944835">
                <a:moveTo>
                  <a:pt x="171648" y="28575"/>
                </a:moveTo>
                <a:cubicBezTo>
                  <a:pt x="106116" y="854570"/>
                  <a:pt x="40583" y="1683588"/>
                  <a:pt x="29916" y="2331288"/>
                </a:cubicBezTo>
                <a:cubicBezTo>
                  <a:pt x="17711" y="2978988"/>
                  <a:pt x="89351" y="3652634"/>
                  <a:pt x="100019" y="3916260"/>
                </a:cubicBezTo>
              </a:path>
            </a:pathLst>
          </a:custGeom>
          <a:ln w="50800">
            <a:solidFill>
              <a:srgbClr val="B2B2B2">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16" name="Freeform 3"/>
          <p:cNvSpPr/>
          <p:nvPr/>
        </p:nvSpPr>
        <p:spPr>
          <a:xfrm>
            <a:off x="5278108" y="4848195"/>
            <a:ext cx="357735" cy="1644719"/>
          </a:xfrm>
          <a:custGeom>
            <a:avLst/>
            <a:gdLst>
              <a:gd name="connsiteX0" fmla="*/ 28575 w 418350"/>
              <a:gd name="connsiteY0" fmla="*/ 28575 h 1812237"/>
              <a:gd name="connsiteX1" fmla="*/ 100203 w 418350"/>
              <a:gd name="connsiteY1" fmla="*/ 891184 h 1812237"/>
              <a:gd name="connsiteX2" fmla="*/ 173380 w 418350"/>
              <a:gd name="connsiteY2" fmla="*/ 1468780 h 1812237"/>
              <a:gd name="connsiteX3" fmla="*/ 244970 w 418350"/>
              <a:gd name="connsiteY3" fmla="*/ 1756816 h 1812237"/>
              <a:gd name="connsiteX4" fmla="*/ 389775 w 418350"/>
              <a:gd name="connsiteY4" fmla="*/ 1756816 h 181223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18350" h="1812237">
                <a:moveTo>
                  <a:pt x="28575" y="28575"/>
                </a:moveTo>
                <a:cubicBezTo>
                  <a:pt x="52971" y="339471"/>
                  <a:pt x="77330" y="651916"/>
                  <a:pt x="100203" y="891184"/>
                </a:cubicBezTo>
                <a:cubicBezTo>
                  <a:pt x="124612" y="1131989"/>
                  <a:pt x="150507" y="1323975"/>
                  <a:pt x="173380" y="1468780"/>
                </a:cubicBezTo>
                <a:cubicBezTo>
                  <a:pt x="197739" y="1612011"/>
                  <a:pt x="208407" y="1709534"/>
                  <a:pt x="244970" y="1756816"/>
                </a:cubicBezTo>
                <a:cubicBezTo>
                  <a:pt x="281571" y="1804047"/>
                  <a:pt x="334911" y="1781175"/>
                  <a:pt x="389775" y="1756816"/>
                </a:cubicBezTo>
              </a:path>
            </a:pathLst>
          </a:custGeom>
          <a:ln w="508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17" name="Freeform 3"/>
          <p:cNvSpPr/>
          <p:nvPr/>
        </p:nvSpPr>
        <p:spPr>
          <a:xfrm>
            <a:off x="5124879" y="2316286"/>
            <a:ext cx="429605" cy="58979"/>
          </a:xfrm>
          <a:custGeom>
            <a:avLst/>
            <a:gdLst>
              <a:gd name="connsiteX0" fmla="*/ 12700 w 502399"/>
              <a:gd name="connsiteY0" fmla="*/ 12700 h 64985"/>
              <a:gd name="connsiteX1" fmla="*/ 489699 w 502399"/>
              <a:gd name="connsiteY1" fmla="*/ 52285 h 64985"/>
            </a:gdLst>
            <a:ahLst/>
            <a:cxnLst>
              <a:cxn ang="0">
                <a:pos x="connsiteX0" y="connsiteY0"/>
              </a:cxn>
              <a:cxn ang="1">
                <a:pos x="connsiteX1" y="connsiteY1"/>
              </a:cxn>
            </a:cxnLst>
            <a:rect l="l" t="t" r="r" b="b"/>
            <a:pathLst>
              <a:path w="502399" h="64985">
                <a:moveTo>
                  <a:pt x="12700" y="12700"/>
                </a:moveTo>
                <a:lnTo>
                  <a:pt x="489699" y="52285"/>
                </a:lnTo>
              </a:path>
            </a:pathLst>
          </a:custGeom>
          <a:ln w="254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18" name="Freeform 3"/>
          <p:cNvSpPr/>
          <p:nvPr/>
        </p:nvSpPr>
        <p:spPr>
          <a:xfrm>
            <a:off x="5275178" y="4788394"/>
            <a:ext cx="130319" cy="178435"/>
          </a:xfrm>
          <a:custGeom>
            <a:avLst/>
            <a:gdLst>
              <a:gd name="connsiteX0" fmla="*/ 38100 w 152400"/>
              <a:gd name="connsiteY0" fmla="*/ 38100 h 196608"/>
              <a:gd name="connsiteX1" fmla="*/ 38100 w 152400"/>
              <a:gd name="connsiteY1" fmla="*/ 158508 h 196608"/>
            </a:gdLst>
            <a:ahLst/>
            <a:cxnLst>
              <a:cxn ang="0">
                <a:pos x="connsiteX0" y="connsiteY0"/>
              </a:cxn>
              <a:cxn ang="1">
                <a:pos x="connsiteX1" y="connsiteY1"/>
              </a:cxn>
            </a:cxnLst>
            <a:rect l="l" t="t" r="r" b="b"/>
            <a:pathLst>
              <a:path w="152400" h="196608">
                <a:moveTo>
                  <a:pt x="38100" y="38100"/>
                </a:moveTo>
                <a:lnTo>
                  <a:pt x="38100" y="158508"/>
                </a:lnTo>
              </a:path>
            </a:pathLst>
          </a:custGeom>
          <a:ln w="76200">
            <a:solidFill>
              <a:srgbClr val="FFFF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640735" y="1129554"/>
            <a:ext cx="7862537" cy="69156"/>
          </a:xfrm>
          <a:prstGeom prst="rect">
            <a:avLst/>
          </a:prstGeom>
          <a:noFill/>
        </p:spPr>
      </p:pic>
      <p:pic>
        <p:nvPicPr>
          <p:cNvPr id="19" name="Picture 3"/>
          <p:cNvPicPr>
            <a:picLocks noChangeAspect="1" noChangeArrowheads="1"/>
          </p:cNvPicPr>
          <p:nvPr/>
        </p:nvPicPr>
        <p:blipFill>
          <a:blip r:embed="rId3"/>
          <a:srcRect/>
          <a:stretch>
            <a:fillRect/>
          </a:stretch>
        </p:blipFill>
        <p:spPr bwMode="auto">
          <a:xfrm>
            <a:off x="847073" y="1844168"/>
            <a:ext cx="4463401" cy="4633472"/>
          </a:xfrm>
          <a:prstGeom prst="rect">
            <a:avLst/>
          </a:prstGeom>
          <a:noFill/>
        </p:spPr>
      </p:pic>
      <p:pic>
        <p:nvPicPr>
          <p:cNvPr id="20" name="Picture 3"/>
          <p:cNvPicPr>
            <a:picLocks noChangeAspect="1" noChangeArrowheads="1"/>
          </p:cNvPicPr>
          <p:nvPr/>
        </p:nvPicPr>
        <p:blipFill>
          <a:blip r:embed="rId4"/>
          <a:srcRect/>
          <a:stretch>
            <a:fillRect/>
          </a:stretch>
        </p:blipFill>
        <p:spPr bwMode="auto">
          <a:xfrm>
            <a:off x="7167507" y="3849701"/>
            <a:ext cx="466975" cy="2224528"/>
          </a:xfrm>
          <a:prstGeom prst="rect">
            <a:avLst/>
          </a:prstGeom>
          <a:noFill/>
        </p:spPr>
      </p:pic>
      <p:pic>
        <p:nvPicPr>
          <p:cNvPr id="21" name="Picture 3"/>
          <p:cNvPicPr>
            <a:picLocks noChangeAspect="1" noChangeArrowheads="1"/>
          </p:cNvPicPr>
          <p:nvPr/>
        </p:nvPicPr>
        <p:blipFill>
          <a:blip r:embed="rId5"/>
          <a:srcRect/>
          <a:stretch>
            <a:fillRect/>
          </a:stretch>
        </p:blipFill>
        <p:spPr bwMode="auto">
          <a:xfrm>
            <a:off x="651595" y="311207"/>
            <a:ext cx="7840817" cy="6235593"/>
          </a:xfrm>
          <a:prstGeom prst="rect">
            <a:avLst/>
          </a:prstGeom>
          <a:noFill/>
        </p:spPr>
      </p:pic>
      <p:sp>
        <p:nvSpPr>
          <p:cNvPr id="2" name="TextBox 1"/>
          <p:cNvSpPr txBox="1"/>
          <p:nvPr/>
        </p:nvSpPr>
        <p:spPr>
          <a:xfrm>
            <a:off x="5842604" y="2224531"/>
            <a:ext cx="881652" cy="309783"/>
          </a:xfrm>
          <a:prstGeom prst="rect">
            <a:avLst/>
          </a:prstGeom>
          <a:noFill/>
        </p:spPr>
        <p:txBody>
          <a:bodyPr wrap="none" lIns="0" tIns="0" rIns="0" bIns="40087" rtlCol="0">
            <a:spAutoFit/>
          </a:bodyPr>
          <a:lstStyle/>
          <a:p>
            <a:pPr>
              <a:lnSpc>
                <a:spcPts val="2104"/>
              </a:lnSpc>
            </a:pPr>
            <a:r>
              <a:rPr lang="en-US" altLang="zh-CN" sz="2500" dirty="0">
                <a:solidFill>
                  <a:srgbClr val="FFFFFF"/>
                </a:solidFill>
                <a:latin typeface="Segoe UI" pitchFamily="18" charset="0"/>
                <a:cs typeface="Segoe UI" pitchFamily="18" charset="0"/>
              </a:rPr>
              <a:t>0.014”</a:t>
            </a:r>
          </a:p>
        </p:txBody>
      </p:sp>
      <p:sp>
        <p:nvSpPr>
          <p:cNvPr id="22" name="TextBox 1"/>
          <p:cNvSpPr txBox="1"/>
          <p:nvPr/>
        </p:nvSpPr>
        <p:spPr>
          <a:xfrm>
            <a:off x="4767480" y="5728450"/>
            <a:ext cx="570669" cy="271311"/>
          </a:xfrm>
          <a:prstGeom prst="rect">
            <a:avLst/>
          </a:prstGeom>
          <a:noFill/>
        </p:spPr>
        <p:txBody>
          <a:bodyPr wrap="none" lIns="0" tIns="0" rIns="0" bIns="40087" rtlCol="0">
            <a:spAutoFit/>
          </a:bodyPr>
          <a:lstStyle/>
          <a:p>
            <a:pPr>
              <a:lnSpc>
                <a:spcPts val="1841"/>
              </a:lnSpc>
            </a:pPr>
            <a:r>
              <a:rPr lang="en-US" altLang="zh-CN" sz="2100" dirty="0">
                <a:solidFill>
                  <a:srgbClr val="FFFFFF"/>
                </a:solidFill>
                <a:latin typeface="Segoe UI" pitchFamily="18" charset="0"/>
                <a:cs typeface="Segoe UI" pitchFamily="18" charset="0"/>
              </a:rPr>
              <a:t>3</a:t>
            </a:r>
            <a:r>
              <a:rPr lang="en-US" altLang="zh-CN" sz="2100" dirty="0">
                <a:latin typeface="Times New Roman" pitchFamily="18" charset="0"/>
                <a:cs typeface="Times New Roman" pitchFamily="18" charset="0"/>
              </a:rPr>
              <a:t> </a:t>
            </a:r>
            <a:r>
              <a:rPr lang="en-US" altLang="zh-CN" sz="2100" dirty="0">
                <a:solidFill>
                  <a:srgbClr val="FFFFFF"/>
                </a:solidFill>
                <a:latin typeface="Segoe UI" pitchFamily="18" charset="0"/>
                <a:cs typeface="Segoe UI" pitchFamily="18" charset="0"/>
              </a:rPr>
              <a:t>cm</a:t>
            </a:r>
          </a:p>
        </p:txBody>
      </p:sp>
      <p:sp>
        <p:nvSpPr>
          <p:cNvPr id="23" name="TextBox 1"/>
          <p:cNvSpPr txBox="1"/>
          <p:nvPr/>
        </p:nvSpPr>
        <p:spPr>
          <a:xfrm>
            <a:off x="1607260" y="645462"/>
            <a:ext cx="5762668" cy="412375"/>
          </a:xfrm>
          <a:prstGeom prst="rect">
            <a:avLst/>
          </a:prstGeom>
          <a:noFill/>
        </p:spPr>
        <p:txBody>
          <a:bodyPr wrap="none" lIns="0" tIns="0" rIns="0" bIns="40087" rtlCol="0">
            <a:spAutoFit/>
          </a:bodyPr>
          <a:lstStyle/>
          <a:p>
            <a:pPr>
              <a:lnSpc>
                <a:spcPts val="2893"/>
              </a:lnSpc>
            </a:pPr>
            <a:r>
              <a:rPr lang="en-US" altLang="zh-CN" sz="3200" dirty="0">
                <a:solidFill>
                  <a:srgbClr val="FFFF00"/>
                </a:solidFill>
                <a:latin typeface="Segoe UI" pitchFamily="18" charset="0"/>
                <a:cs typeface="Segoe UI" pitchFamily="18" charset="0"/>
              </a:rPr>
              <a:t>Pressure</a:t>
            </a:r>
            <a:r>
              <a:rPr lang="en-US" altLang="zh-CN" sz="3200" dirty="0">
                <a:latin typeface="Times New Roman" pitchFamily="18" charset="0"/>
                <a:cs typeface="Times New Roman" pitchFamily="18" charset="0"/>
              </a:rPr>
              <a:t> </a:t>
            </a:r>
            <a:r>
              <a:rPr lang="en-US" altLang="zh-CN" sz="3200" dirty="0">
                <a:solidFill>
                  <a:srgbClr val="FFFF00"/>
                </a:solidFill>
                <a:latin typeface="Segoe UI" pitchFamily="18" charset="0"/>
                <a:cs typeface="Segoe UI" pitchFamily="18" charset="0"/>
              </a:rPr>
              <a:t>Monitoring</a:t>
            </a:r>
            <a:r>
              <a:rPr lang="en-US" altLang="zh-CN" sz="3200" dirty="0">
                <a:latin typeface="Times New Roman" pitchFamily="18" charset="0"/>
                <a:cs typeface="Times New Roman" pitchFamily="18" charset="0"/>
              </a:rPr>
              <a:t> </a:t>
            </a:r>
            <a:r>
              <a:rPr lang="en-US" altLang="zh-CN" sz="3200" dirty="0">
                <a:solidFill>
                  <a:srgbClr val="FFFF00"/>
                </a:solidFill>
                <a:latin typeface="Segoe UI" pitchFamily="18" charset="0"/>
                <a:cs typeface="Segoe UI" pitchFamily="18" charset="0"/>
              </a:rPr>
              <a:t>Guide</a:t>
            </a:r>
            <a:r>
              <a:rPr lang="en-US" altLang="zh-CN" sz="3200" dirty="0">
                <a:latin typeface="Times New Roman" pitchFamily="18" charset="0"/>
                <a:cs typeface="Times New Roman" pitchFamily="18" charset="0"/>
              </a:rPr>
              <a:t> </a:t>
            </a:r>
            <a:r>
              <a:rPr lang="en-US" altLang="zh-CN" sz="3200" dirty="0">
                <a:solidFill>
                  <a:srgbClr val="FFFF00"/>
                </a:solidFill>
                <a:latin typeface="Segoe UI" pitchFamily="18" charset="0"/>
                <a:cs typeface="Segoe UI" pitchFamily="18" charset="0"/>
              </a:rPr>
              <a:t>Wire</a:t>
            </a:r>
          </a:p>
        </p:txBody>
      </p:sp>
    </p:spTree>
    <p:extLst>
      <p:ext uri="{BB962C8B-B14F-4D97-AF65-F5344CB8AC3E}">
        <p14:creationId xmlns:p14="http://schemas.microsoft.com/office/powerpoint/2010/main" val="2923123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a:bodyPr>
          <a:lstStyle/>
          <a:p>
            <a:pPr algn="ctr" fontAlgn="base">
              <a:buNone/>
            </a:pPr>
            <a:r>
              <a:rPr lang="en-US" sz="4400" dirty="0"/>
              <a:t>Pressure</a:t>
            </a:r>
            <a:r>
              <a:rPr lang="en-US" sz="4400" u="sng" dirty="0">
                <a:solidFill>
                  <a:srgbClr val="FF0000"/>
                </a:solidFill>
              </a:rPr>
              <a:t> </a:t>
            </a:r>
            <a:r>
              <a:rPr lang="en-US" sz="4400" dirty="0"/>
              <a:t>Measurement</a:t>
            </a:r>
            <a:endParaRPr lang="en-US" dirty="0" smtClean="0"/>
          </a:p>
          <a:p>
            <a:pPr fontAlgn="base">
              <a:buNone/>
            </a:pPr>
            <a:endParaRPr lang="en-US" dirty="0" smtClean="0"/>
          </a:p>
          <a:p>
            <a:pPr fontAlgn="base">
              <a:buNone/>
            </a:pPr>
            <a:r>
              <a:rPr lang="en-US" b="1" i="1" dirty="0" smtClean="0"/>
              <a:t>Step 1: Zero the Pressure System to the Atmosphere</a:t>
            </a:r>
          </a:p>
          <a:p>
            <a:pPr fontAlgn="base">
              <a:buNone/>
            </a:pPr>
            <a:r>
              <a:rPr lang="en-US" b="1" i="1" dirty="0" smtClean="0"/>
              <a:t>Step 2: Insert the Pressure Sensor Guide Wire Into the Guide and Equalize the 2 Pressures </a:t>
            </a:r>
          </a:p>
          <a:p>
            <a:pPr fontAlgn="base">
              <a:buNone/>
            </a:pPr>
            <a:r>
              <a:rPr lang="en-US" b="1" i="1" dirty="0" smtClean="0"/>
              <a:t>Step 3: Advance the Pressure Wire Sensor Distal to the Region of Interest</a:t>
            </a:r>
          </a:p>
          <a:p>
            <a:pPr fontAlgn="base">
              <a:buNone/>
            </a:pPr>
            <a:r>
              <a:rPr lang="en-US" b="1" i="1" dirty="0" smtClean="0"/>
              <a:t>Step 4: Induce Maximal Hyperemia</a:t>
            </a:r>
          </a:p>
          <a:p>
            <a:pPr fontAlgn="base">
              <a:buNone/>
            </a:pPr>
            <a:r>
              <a:rPr lang="en-US" b="1" i="1" dirty="0" smtClean="0"/>
              <a:t>Step 5: Wire Pullback to Check for Signal Drift</a:t>
            </a:r>
          </a:p>
          <a:p>
            <a:pPr fontAlgn="base">
              <a:buNone/>
            </a:pPr>
            <a:endParaRPr lang="en-US" b="1" i="1" dirty="0" smtClean="0"/>
          </a:p>
          <a:p>
            <a:pPr fontAlgn="base">
              <a:buNone/>
            </a:pPr>
            <a:endParaRPr lang="en-US" b="1" i="1" dirty="0" smtClean="0"/>
          </a:p>
          <a:p>
            <a:pPr fontAlgn="base">
              <a:buNone/>
            </a:pPr>
            <a:endParaRPr lang="en-US" b="1" i="1" dirty="0" smtClean="0"/>
          </a:p>
          <a:p>
            <a:pPr fontAlgn="base">
              <a:buNone/>
            </a:pPr>
            <a:endParaRPr lang="en-US" b="1" i="1" dirty="0" smtClean="0"/>
          </a:p>
          <a:p>
            <a:endParaRPr lang="en-US" dirty="0"/>
          </a:p>
        </p:txBody>
      </p:sp>
    </p:spTree>
    <p:extLst>
      <p:ext uri="{BB962C8B-B14F-4D97-AF65-F5344CB8AC3E}">
        <p14:creationId xmlns:p14="http://schemas.microsoft.com/office/powerpoint/2010/main" val="3635950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Main things to discuss.. </a:t>
            </a:r>
            <a:endParaRPr lang="en-IN" dirty="0"/>
          </a:p>
        </p:txBody>
      </p:sp>
      <p:sp>
        <p:nvSpPr>
          <p:cNvPr id="3" name="Content Placeholder 2"/>
          <p:cNvSpPr>
            <a:spLocks noGrp="1"/>
          </p:cNvSpPr>
          <p:nvPr>
            <p:ph idx="1"/>
          </p:nvPr>
        </p:nvSpPr>
        <p:spPr/>
        <p:txBody>
          <a:bodyPr/>
          <a:lstStyle/>
          <a:p>
            <a:r>
              <a:rPr lang="en-IN" dirty="0" smtClean="0"/>
              <a:t>Intracoronary  flow  measurement</a:t>
            </a:r>
          </a:p>
          <a:p>
            <a:r>
              <a:rPr lang="en-IN" dirty="0"/>
              <a:t>Intracoronary </a:t>
            </a:r>
            <a:r>
              <a:rPr lang="en-IN" dirty="0" smtClean="0"/>
              <a:t>Pressure </a:t>
            </a:r>
            <a:r>
              <a:rPr lang="en-IN" dirty="0"/>
              <a:t>measurement</a:t>
            </a:r>
            <a:endParaRPr lang="en-IN" dirty="0" smtClean="0"/>
          </a:p>
          <a:p>
            <a:r>
              <a:rPr lang="en-IN" dirty="0" smtClean="0"/>
              <a:t>Combined </a:t>
            </a:r>
            <a:endParaRPr lang="en-IN" dirty="0"/>
          </a:p>
        </p:txBody>
      </p:sp>
    </p:spTree>
    <p:extLst>
      <p:ext uri="{BB962C8B-B14F-4D97-AF65-F5344CB8AC3E}">
        <p14:creationId xmlns:p14="http://schemas.microsoft.com/office/powerpoint/2010/main" val="4067639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737" y="344908"/>
            <a:ext cx="8229600" cy="5668963"/>
          </a:xfrm>
        </p:spPr>
        <p:txBody>
          <a:bodyPr>
            <a:normAutofit/>
          </a:bodyPr>
          <a:lstStyle/>
          <a:p>
            <a:pPr algn="ctr">
              <a:buNone/>
            </a:pPr>
            <a:r>
              <a:rPr lang="en-US" dirty="0" smtClean="0"/>
              <a:t>Maximal</a:t>
            </a:r>
            <a:r>
              <a:rPr lang="en-US" u="sng" dirty="0" smtClean="0">
                <a:solidFill>
                  <a:srgbClr val="FF0000"/>
                </a:solidFill>
              </a:rPr>
              <a:t> </a:t>
            </a:r>
            <a:r>
              <a:rPr lang="en-US" dirty="0" err="1" smtClean="0"/>
              <a:t>Hyperaemia</a:t>
            </a:r>
            <a:endParaRPr lang="en-US" dirty="0" smtClean="0"/>
          </a:p>
          <a:p>
            <a:pPr algn="ctr">
              <a:buNone/>
            </a:pPr>
            <a:endParaRPr lang="en-US" u="sng" dirty="0" smtClean="0">
              <a:solidFill>
                <a:srgbClr val="FF0000"/>
              </a:solidFill>
            </a:endParaRPr>
          </a:p>
          <a:p>
            <a:pPr>
              <a:buNone/>
            </a:pPr>
            <a:endParaRPr lang="en-US" dirty="0" smtClean="0"/>
          </a:p>
          <a:p>
            <a:r>
              <a:rPr lang="en-US" dirty="0" err="1" smtClean="0"/>
              <a:t>Epicardial</a:t>
            </a:r>
            <a:r>
              <a:rPr lang="en-US" dirty="0" smtClean="0"/>
              <a:t> &amp; resistance arteries have to be </a:t>
            </a:r>
            <a:r>
              <a:rPr lang="en-US" dirty="0" err="1" smtClean="0"/>
              <a:t>vasodilated</a:t>
            </a:r>
            <a:r>
              <a:rPr lang="en-US" dirty="0" smtClean="0"/>
              <a:t>.</a:t>
            </a:r>
          </a:p>
          <a:p>
            <a:pPr>
              <a:buNone/>
            </a:pPr>
            <a:endParaRPr lang="en-US" dirty="0" smtClean="0"/>
          </a:p>
          <a:p>
            <a:r>
              <a:rPr lang="en-US" dirty="0" err="1" smtClean="0"/>
              <a:t>Epicardial</a:t>
            </a:r>
            <a:r>
              <a:rPr lang="en-US" dirty="0" smtClean="0"/>
              <a:t> vessels are dilated using a bolus of 100-200 mcg of intracoronary nitroglycerine at least 30 seconds before the first measurement.</a:t>
            </a:r>
          </a:p>
          <a:p>
            <a:pPr>
              <a:buNone/>
            </a:pPr>
            <a:endParaRPr lang="en-US" dirty="0" smtClean="0"/>
          </a:p>
          <a:p>
            <a:r>
              <a:rPr lang="en-US" dirty="0" err="1" smtClean="0"/>
              <a:t>Hyperaemia</a:t>
            </a:r>
            <a:r>
              <a:rPr lang="en-US" dirty="0" smtClean="0"/>
              <a:t> is induced in the resistance vessels using adenosine ( IC or IV ) or </a:t>
            </a:r>
            <a:r>
              <a:rPr lang="en-US" dirty="0" err="1" smtClean="0"/>
              <a:t>papaverine</a:t>
            </a:r>
            <a:r>
              <a:rPr lang="en-US" dirty="0" smtClean="0"/>
              <a:t> ( IC )</a:t>
            </a:r>
            <a:endParaRPr lang="en-US" dirty="0"/>
          </a:p>
        </p:txBody>
      </p:sp>
    </p:spTree>
    <p:extLst>
      <p:ext uri="{BB962C8B-B14F-4D97-AF65-F5344CB8AC3E}">
        <p14:creationId xmlns:p14="http://schemas.microsoft.com/office/powerpoint/2010/main" val="1343808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5" name="Picture 4"/>
          <p:cNvPicPr>
            <a:picLocks noChangeAspect="1"/>
          </p:cNvPicPr>
          <p:nvPr/>
        </p:nvPicPr>
        <p:blipFill rotWithShape="1">
          <a:blip r:embed="rId3"/>
          <a:srcRect l="14244" t="16721" r="12148" b="6525"/>
          <a:stretch/>
        </p:blipFill>
        <p:spPr>
          <a:xfrm>
            <a:off x="-1524000" y="3"/>
            <a:ext cx="11502189" cy="6743327"/>
          </a:xfrm>
          <a:prstGeom prst="rect">
            <a:avLst/>
          </a:prstGeom>
        </p:spPr>
      </p:pic>
    </p:spTree>
    <p:extLst>
      <p:ext uri="{BB962C8B-B14F-4D97-AF65-F5344CB8AC3E}">
        <p14:creationId xmlns:p14="http://schemas.microsoft.com/office/powerpoint/2010/main" val="813379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0"/>
                </a:moveTo>
                <a:lnTo>
                  <a:pt x="9144000" y="0"/>
                </a:lnTo>
                <a:lnTo>
                  <a:pt x="9144000" y="6858000"/>
                </a:lnTo>
                <a:lnTo>
                  <a:pt x="0" y="68580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92100" y="1739900"/>
            <a:ext cx="5791200" cy="46736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TextBox 1"/>
          <p:cNvSpPr txBox="1"/>
          <p:nvPr/>
        </p:nvSpPr>
        <p:spPr>
          <a:xfrm>
            <a:off x="2683205" y="1155703"/>
            <a:ext cx="3412794" cy="469359"/>
          </a:xfrm>
          <a:prstGeom prst="rect">
            <a:avLst/>
          </a:prstGeom>
          <a:noFill/>
        </p:spPr>
        <p:txBody>
          <a:bodyPr wrap="none" lIns="0" tIns="0" rIns="0" rtlCol="0">
            <a:spAutoFit/>
          </a:bodyPr>
          <a:lstStyle/>
          <a:p>
            <a:pPr>
              <a:lnSpc>
                <a:spcPts val="3300"/>
              </a:lnSpc>
            </a:pPr>
            <a:r>
              <a:rPr lang="en-US" altLang="zh-CN" sz="3000" dirty="0">
                <a:solidFill>
                  <a:srgbClr val="C00000"/>
                </a:solidFill>
                <a:latin typeface="Times New Roman" pitchFamily="18" charset="0"/>
                <a:cs typeface="Times New Roman" pitchFamily="18" charset="0"/>
              </a:rPr>
              <a:t>Maximum Hyperemia</a:t>
            </a:r>
          </a:p>
        </p:txBody>
      </p:sp>
      <p:sp>
        <p:nvSpPr>
          <p:cNvPr id="6" name="TextBox 1"/>
          <p:cNvSpPr txBox="1"/>
          <p:nvPr/>
        </p:nvSpPr>
        <p:spPr>
          <a:xfrm>
            <a:off x="6121403" y="2425700"/>
            <a:ext cx="2481449" cy="918200"/>
          </a:xfrm>
          <a:prstGeom prst="rect">
            <a:avLst/>
          </a:prstGeom>
          <a:noFill/>
        </p:spPr>
        <p:txBody>
          <a:bodyPr wrap="none" lIns="0" tIns="0" rIns="0" rtlCol="0">
            <a:spAutoFit/>
          </a:bodyPr>
          <a:lstStyle/>
          <a:p>
            <a:pPr>
              <a:lnSpc>
                <a:spcPts val="2200"/>
              </a:lnSpc>
            </a:pPr>
            <a:r>
              <a:rPr lang="en-US" altLang="zh-CN" sz="2000" dirty="0">
                <a:solidFill>
                  <a:srgbClr val="000000"/>
                </a:solidFill>
                <a:latin typeface="Times New Roman" pitchFamily="18" charset="0"/>
                <a:cs typeface="Times New Roman" pitchFamily="18" charset="0"/>
              </a:rPr>
              <a:t>Horizontal  Pd/Pa line:</a:t>
            </a:r>
          </a:p>
          <a:p>
            <a:pPr>
              <a:lnSpc>
                <a:spcPts val="2300"/>
              </a:lnSpc>
            </a:pPr>
            <a:r>
              <a:rPr lang="en-US" altLang="zh-CN" sz="2000" dirty="0">
                <a:solidFill>
                  <a:srgbClr val="000000"/>
                </a:solidFill>
                <a:latin typeface="Times New Roman" pitchFamily="18" charset="0"/>
                <a:cs typeface="Times New Roman" pitchFamily="18" charset="0"/>
              </a:rPr>
              <a:t>Steady State and likely  </a:t>
            </a:r>
          </a:p>
          <a:p>
            <a:pPr>
              <a:lnSpc>
                <a:spcPts val="2300"/>
              </a:lnSpc>
            </a:pPr>
            <a:r>
              <a:rPr lang="en-US" altLang="zh-CN" sz="2000" dirty="0">
                <a:solidFill>
                  <a:srgbClr val="000000"/>
                </a:solidFill>
                <a:latin typeface="Times New Roman" pitchFamily="18" charset="0"/>
                <a:cs typeface="Times New Roman" pitchFamily="18" charset="0"/>
              </a:rPr>
              <a:t>Maximum Hyperemia</a:t>
            </a:r>
          </a:p>
        </p:txBody>
      </p:sp>
    </p:spTree>
    <p:extLst>
      <p:ext uri="{BB962C8B-B14F-4D97-AF65-F5344CB8AC3E}">
        <p14:creationId xmlns:p14="http://schemas.microsoft.com/office/powerpoint/2010/main" val="995393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Adenosine</a:t>
            </a:r>
            <a:endParaRPr lang="en-IN" dirty="0"/>
          </a:p>
        </p:txBody>
      </p:sp>
      <p:sp>
        <p:nvSpPr>
          <p:cNvPr id="3" name="Content Placeholder 2"/>
          <p:cNvSpPr>
            <a:spLocks noGrp="1"/>
          </p:cNvSpPr>
          <p:nvPr>
            <p:ph idx="1"/>
          </p:nvPr>
        </p:nvSpPr>
        <p:spPr/>
        <p:txBody>
          <a:bodyPr>
            <a:normAutofit/>
          </a:bodyPr>
          <a:lstStyle/>
          <a:p>
            <a:r>
              <a:rPr lang="en-IN" dirty="0" smtClean="0"/>
              <a:t>From ATP</a:t>
            </a:r>
          </a:p>
          <a:p>
            <a:r>
              <a:rPr lang="en-IN" dirty="0" smtClean="0"/>
              <a:t>Angina</a:t>
            </a:r>
          </a:p>
          <a:p>
            <a:r>
              <a:rPr lang="en-IN" dirty="0" smtClean="0"/>
              <a:t>CI in asthma</a:t>
            </a:r>
          </a:p>
          <a:p>
            <a:r>
              <a:rPr lang="en-IN" dirty="0" smtClean="0"/>
              <a:t>Dilute 6 </a:t>
            </a:r>
            <a:r>
              <a:rPr lang="en-IN" dirty="0"/>
              <a:t>mg </a:t>
            </a:r>
            <a:r>
              <a:rPr lang="en-IN" dirty="0" smtClean="0"/>
              <a:t>in  </a:t>
            </a:r>
            <a:r>
              <a:rPr lang="en-IN" dirty="0"/>
              <a:t>250 mL bag of D5W, </a:t>
            </a:r>
            <a:r>
              <a:rPr lang="en-IN" dirty="0" smtClean="0"/>
              <a:t>- of </a:t>
            </a:r>
            <a:r>
              <a:rPr lang="en-IN" dirty="0"/>
              <a:t>24 µg/</a:t>
            </a:r>
            <a:r>
              <a:rPr lang="en-IN" dirty="0" err="1"/>
              <a:t>mL</a:t>
            </a:r>
            <a:r>
              <a:rPr lang="en-IN" dirty="0" err="1" smtClean="0"/>
              <a:t>.</a:t>
            </a:r>
            <a:r>
              <a:rPr lang="en-IN" dirty="0" smtClean="0"/>
              <a:t> </a:t>
            </a:r>
          </a:p>
          <a:p>
            <a:r>
              <a:rPr lang="en-IN" dirty="0"/>
              <a:t>ATP, </a:t>
            </a:r>
            <a:r>
              <a:rPr lang="en-IN" dirty="0" smtClean="0"/>
              <a:t>also used</a:t>
            </a:r>
            <a:endParaRPr lang="en-IN" dirty="0"/>
          </a:p>
        </p:txBody>
      </p:sp>
    </p:spTree>
    <p:extLst>
      <p:ext uri="{BB962C8B-B14F-4D97-AF65-F5344CB8AC3E}">
        <p14:creationId xmlns:p14="http://schemas.microsoft.com/office/powerpoint/2010/main" val="3742567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Safety of Intracoronary Sensor-Wire Measurements</a:t>
            </a:r>
            <a:endParaRPr lang="en-IN" dirty="0"/>
          </a:p>
        </p:txBody>
      </p:sp>
      <p:sp>
        <p:nvSpPr>
          <p:cNvPr id="3" name="Content Placeholder 2"/>
          <p:cNvSpPr>
            <a:spLocks noGrp="1"/>
          </p:cNvSpPr>
          <p:nvPr>
            <p:ph idx="1"/>
          </p:nvPr>
        </p:nvSpPr>
        <p:spPr/>
        <p:txBody>
          <a:bodyPr>
            <a:normAutofit/>
          </a:bodyPr>
          <a:lstStyle/>
          <a:p>
            <a:r>
              <a:rPr lang="en-IN" dirty="0" smtClean="0"/>
              <a:t>Transient  </a:t>
            </a:r>
            <a:r>
              <a:rPr lang="en-IN" dirty="0"/>
              <a:t>bradycardia (1.7%), </a:t>
            </a:r>
            <a:endParaRPr lang="en-IN" dirty="0" smtClean="0"/>
          </a:p>
          <a:p>
            <a:r>
              <a:rPr lang="en-IN" dirty="0" smtClean="0"/>
              <a:t>Coronary spasm </a:t>
            </a:r>
            <a:r>
              <a:rPr lang="en-IN" dirty="0"/>
              <a:t>(2%), </a:t>
            </a:r>
            <a:endParaRPr lang="en-IN" dirty="0" smtClean="0"/>
          </a:p>
          <a:p>
            <a:r>
              <a:rPr lang="en-IN" dirty="0" smtClean="0"/>
              <a:t>Ventricular  </a:t>
            </a:r>
            <a:r>
              <a:rPr lang="en-IN" dirty="0"/>
              <a:t>fibrillation (0.2</a:t>
            </a:r>
            <a:r>
              <a:rPr lang="en-IN" dirty="0" smtClean="0"/>
              <a:t>%).</a:t>
            </a:r>
          </a:p>
          <a:p>
            <a:endParaRPr lang="en-IN" dirty="0"/>
          </a:p>
          <a:p>
            <a:endParaRPr lang="en-IN" dirty="0" smtClean="0"/>
          </a:p>
          <a:p>
            <a:endParaRPr lang="en-IN" dirty="0"/>
          </a:p>
          <a:p>
            <a:r>
              <a:rPr lang="en-IN" sz="1800" dirty="0" err="1"/>
              <a:t>Qian</a:t>
            </a:r>
            <a:r>
              <a:rPr lang="en-IN" sz="1800" dirty="0"/>
              <a:t> J, </a:t>
            </a:r>
            <a:r>
              <a:rPr lang="en-IN" sz="1800" dirty="0" err="1"/>
              <a:t>Ge</a:t>
            </a:r>
            <a:r>
              <a:rPr lang="en-IN" sz="1800" dirty="0"/>
              <a:t> J, </a:t>
            </a:r>
            <a:r>
              <a:rPr lang="en-IN" sz="1800" dirty="0" err="1"/>
              <a:t>Baumgart</a:t>
            </a:r>
            <a:r>
              <a:rPr lang="en-IN" sz="1800" dirty="0"/>
              <a:t> D, Oldenburg O, </a:t>
            </a:r>
            <a:r>
              <a:rPr lang="en-IN" sz="1800" dirty="0" err="1"/>
              <a:t>Haude</a:t>
            </a:r>
            <a:r>
              <a:rPr lang="en-IN" sz="1800" dirty="0"/>
              <a:t> M, Sack S, </a:t>
            </a:r>
            <a:r>
              <a:rPr lang="en-IN" sz="1800" dirty="0" err="1"/>
              <a:t>Erbel</a:t>
            </a:r>
            <a:r>
              <a:rPr lang="en-IN" sz="1800" dirty="0"/>
              <a:t> R. Safety of intracoronary Doppler flow measurement. </a:t>
            </a:r>
            <a:r>
              <a:rPr lang="en-IN" sz="1800" i="1" dirty="0"/>
              <a:t>Am Heart J</a:t>
            </a:r>
            <a:r>
              <a:rPr lang="en-IN" sz="1800" dirty="0"/>
              <a:t>. 2000; 140:502–510</a:t>
            </a:r>
          </a:p>
        </p:txBody>
      </p:sp>
    </p:spTree>
    <p:extLst>
      <p:ext uri="{BB962C8B-B14F-4D97-AF65-F5344CB8AC3E}">
        <p14:creationId xmlns:p14="http://schemas.microsoft.com/office/powerpoint/2010/main" val="2533368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srcRect b="9708"/>
          <a:stretch/>
        </p:blipFill>
        <p:spPr bwMode="auto">
          <a:xfrm>
            <a:off x="1" y="1"/>
            <a:ext cx="9949428" cy="6737684"/>
          </a:xfrm>
          <a:prstGeom prst="rect">
            <a:avLst/>
          </a:prstGeom>
          <a:noFill/>
        </p:spPr>
      </p:pic>
      <p:sp>
        <p:nvSpPr>
          <p:cNvPr id="4" name="TextBox 1"/>
          <p:cNvSpPr txBox="1"/>
          <p:nvPr/>
        </p:nvSpPr>
        <p:spPr>
          <a:xfrm>
            <a:off x="2374903" y="723903"/>
            <a:ext cx="4149341" cy="495007"/>
          </a:xfrm>
          <a:prstGeom prst="rect">
            <a:avLst/>
          </a:prstGeom>
          <a:noFill/>
        </p:spPr>
        <p:txBody>
          <a:bodyPr wrap="none" lIns="0" tIns="0" rIns="0" rtlCol="0">
            <a:spAutoFit/>
          </a:bodyPr>
          <a:lstStyle/>
          <a:p>
            <a:pPr>
              <a:lnSpc>
                <a:spcPts val="3500"/>
              </a:lnSpc>
            </a:pPr>
            <a:r>
              <a:rPr lang="en-US" altLang="zh-CN" sz="3200" dirty="0">
                <a:solidFill>
                  <a:srgbClr val="FFFFFF"/>
                </a:solidFill>
                <a:latin typeface="Times New Roman" pitchFamily="18" charset="0"/>
                <a:cs typeface="Times New Roman" pitchFamily="18" charset="0"/>
              </a:rPr>
              <a:t>Effect</a:t>
            </a:r>
            <a:r>
              <a:rPr lang="en-US" altLang="zh-CN" sz="3200" dirty="0">
                <a:latin typeface="Times New Roman" pitchFamily="18" charset="0"/>
                <a:cs typeface="Times New Roman" pitchFamily="18" charset="0"/>
              </a:rPr>
              <a:t> </a:t>
            </a:r>
            <a:r>
              <a:rPr lang="en-US" altLang="zh-CN" sz="3200" dirty="0">
                <a:solidFill>
                  <a:srgbClr val="FFFFFF"/>
                </a:solidFill>
                <a:latin typeface="Times New Roman" pitchFamily="18" charset="0"/>
                <a:cs typeface="Times New Roman" pitchFamily="18" charset="0"/>
              </a:rPr>
              <a:t>of</a:t>
            </a:r>
            <a:r>
              <a:rPr lang="en-US" altLang="zh-CN" sz="3200" dirty="0">
                <a:latin typeface="Times New Roman" pitchFamily="18" charset="0"/>
                <a:cs typeface="Times New Roman" pitchFamily="18" charset="0"/>
              </a:rPr>
              <a:t> </a:t>
            </a:r>
            <a:r>
              <a:rPr lang="en-US" altLang="zh-CN" sz="3200" dirty="0">
                <a:solidFill>
                  <a:srgbClr val="FFFFFF"/>
                </a:solidFill>
                <a:latin typeface="Times New Roman" pitchFamily="18" charset="0"/>
                <a:cs typeface="Times New Roman" pitchFamily="18" charset="0"/>
              </a:rPr>
              <a:t>Wire</a:t>
            </a:r>
            <a:r>
              <a:rPr lang="en-US" altLang="zh-CN" sz="3200" dirty="0">
                <a:latin typeface="Times New Roman" pitchFamily="18" charset="0"/>
                <a:cs typeface="Times New Roman" pitchFamily="18" charset="0"/>
              </a:rPr>
              <a:t> </a:t>
            </a:r>
            <a:r>
              <a:rPr lang="en-US" altLang="zh-CN" sz="3200" dirty="0">
                <a:solidFill>
                  <a:srgbClr val="FFFFFF"/>
                </a:solidFill>
                <a:latin typeface="Times New Roman" pitchFamily="18" charset="0"/>
                <a:cs typeface="Times New Roman" pitchFamily="18" charset="0"/>
              </a:rPr>
              <a:t>Introducer</a:t>
            </a:r>
          </a:p>
        </p:txBody>
      </p:sp>
    </p:spTree>
    <p:extLst>
      <p:ext uri="{BB962C8B-B14F-4D97-AF65-F5344CB8AC3E}">
        <p14:creationId xmlns:p14="http://schemas.microsoft.com/office/powerpoint/2010/main" val="862195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p:cNvSpPr>
          <p:nvPr>
            <p:ph type="title"/>
          </p:nvPr>
        </p:nvSpPr>
        <p:spPr>
          <a:xfrm>
            <a:off x="457200" y="717182"/>
            <a:ext cx="7321876" cy="418063"/>
          </a:xfrm>
          <a:prstGeom prst="rect">
            <a:avLst/>
          </a:prstGeom>
          <a:noFill/>
        </p:spPr>
        <p:txBody>
          <a:bodyPr vert="horz" wrap="none" lIns="0" tIns="0" rIns="0" bIns="45720" rtlCol="0" anchor="ctr">
            <a:spAutoFit/>
          </a:bodyPr>
          <a:lstStyle/>
          <a:p>
            <a:pPr>
              <a:lnSpc>
                <a:spcPts val="2900"/>
              </a:lnSpc>
            </a:pPr>
            <a:r>
              <a:rPr lang="en-US" altLang="zh-CN" sz="3204" b="1" dirty="0">
                <a:solidFill>
                  <a:srgbClr val="5F5F5F"/>
                </a:solidFill>
                <a:latin typeface="+mn-lt"/>
                <a:cs typeface="Times New Roman" pitchFamily="18" charset="0"/>
              </a:rPr>
              <a:t>Impact</a:t>
            </a:r>
            <a:r>
              <a:rPr lang="en-US" altLang="zh-CN" sz="3204" b="1" dirty="0">
                <a:latin typeface="+mn-lt"/>
                <a:cs typeface="Times New Roman" pitchFamily="18" charset="0"/>
              </a:rPr>
              <a:t> </a:t>
            </a:r>
            <a:r>
              <a:rPr lang="en-US" altLang="zh-CN" sz="3204" b="1" dirty="0">
                <a:solidFill>
                  <a:srgbClr val="5F5F5F"/>
                </a:solidFill>
                <a:latin typeface="+mn-lt"/>
                <a:cs typeface="Times New Roman" pitchFamily="18" charset="0"/>
              </a:rPr>
              <a:t>of</a:t>
            </a:r>
            <a:r>
              <a:rPr lang="en-US" altLang="zh-CN" sz="3204" b="1" dirty="0">
                <a:latin typeface="+mn-lt"/>
                <a:cs typeface="Times New Roman" pitchFamily="18" charset="0"/>
              </a:rPr>
              <a:t> </a:t>
            </a:r>
            <a:r>
              <a:rPr lang="en-US" altLang="zh-CN" sz="3204" b="1" dirty="0">
                <a:solidFill>
                  <a:srgbClr val="5F5F5F"/>
                </a:solidFill>
                <a:latin typeface="+mn-lt"/>
                <a:cs typeface="Times New Roman" pitchFamily="18" charset="0"/>
              </a:rPr>
              <a:t>Catheter</a:t>
            </a:r>
            <a:r>
              <a:rPr lang="en-US" altLang="zh-CN" sz="3204" b="1" dirty="0">
                <a:latin typeface="+mn-lt"/>
                <a:cs typeface="Times New Roman" pitchFamily="18" charset="0"/>
              </a:rPr>
              <a:t> </a:t>
            </a:r>
            <a:r>
              <a:rPr lang="en-US" altLang="zh-CN" sz="3204" b="1" dirty="0">
                <a:solidFill>
                  <a:srgbClr val="5F5F5F"/>
                </a:solidFill>
                <a:latin typeface="+mn-lt"/>
                <a:cs typeface="Times New Roman" pitchFamily="18" charset="0"/>
              </a:rPr>
              <a:t>Size</a:t>
            </a:r>
            <a:r>
              <a:rPr lang="en-US" altLang="zh-CN" sz="3204" b="1" dirty="0">
                <a:latin typeface="+mn-lt"/>
                <a:cs typeface="Times New Roman" pitchFamily="18" charset="0"/>
              </a:rPr>
              <a:t> </a:t>
            </a:r>
            <a:r>
              <a:rPr lang="en-US" altLang="zh-CN" sz="3204" b="1" dirty="0">
                <a:solidFill>
                  <a:srgbClr val="5F5F5F"/>
                </a:solidFill>
                <a:latin typeface="+mn-lt"/>
                <a:cs typeface="Times New Roman" pitchFamily="18" charset="0"/>
              </a:rPr>
              <a:t>on</a:t>
            </a:r>
            <a:r>
              <a:rPr lang="en-US" altLang="zh-CN" sz="3204" b="1" dirty="0">
                <a:latin typeface="+mn-lt"/>
                <a:cs typeface="Times New Roman" pitchFamily="18" charset="0"/>
              </a:rPr>
              <a:t> </a:t>
            </a:r>
            <a:r>
              <a:rPr lang="en-US" altLang="zh-CN" sz="3204" b="1" dirty="0">
                <a:solidFill>
                  <a:srgbClr val="5F5F5F"/>
                </a:solidFill>
                <a:latin typeface="+mn-lt"/>
                <a:cs typeface="Times New Roman" pitchFamily="18" charset="0"/>
              </a:rPr>
              <a:t>Hyperemic</a:t>
            </a:r>
            <a:r>
              <a:rPr lang="en-US" altLang="zh-CN" sz="3204" b="1" dirty="0">
                <a:latin typeface="+mn-lt"/>
                <a:cs typeface="Times New Roman" pitchFamily="18" charset="0"/>
              </a:rPr>
              <a:t> </a:t>
            </a:r>
            <a:r>
              <a:rPr lang="en-US" altLang="zh-CN" sz="3204" b="1" dirty="0">
                <a:solidFill>
                  <a:srgbClr val="5F5F5F"/>
                </a:solidFill>
                <a:latin typeface="+mn-lt"/>
                <a:cs typeface="Times New Roman" pitchFamily="18" charset="0"/>
              </a:rPr>
              <a:t>Flow</a:t>
            </a:r>
          </a:p>
        </p:txBody>
      </p:sp>
      <p:sp>
        <p:nvSpPr>
          <p:cNvPr id="3" name="Content Placeholder 2"/>
          <p:cNvSpPr>
            <a:spLocks noGrp="1"/>
          </p:cNvSpPr>
          <p:nvPr>
            <p:ph idx="1"/>
          </p:nvPr>
        </p:nvSpPr>
        <p:spPr/>
        <p:txBody>
          <a:bodyPr/>
          <a:lstStyle/>
          <a:p>
            <a:pPr>
              <a:buNone/>
            </a:pPr>
            <a:endParaRPr lang="en-US" dirty="0"/>
          </a:p>
        </p:txBody>
      </p:sp>
      <p:pic>
        <p:nvPicPr>
          <p:cNvPr id="4" name="Picture 3"/>
          <p:cNvPicPr>
            <a:picLocks noChangeAspect="1" noChangeArrowheads="1"/>
          </p:cNvPicPr>
          <p:nvPr/>
        </p:nvPicPr>
        <p:blipFill>
          <a:blip r:embed="rId2"/>
          <a:srcRect/>
          <a:stretch>
            <a:fillRect/>
          </a:stretch>
        </p:blipFill>
        <p:spPr bwMode="auto">
          <a:xfrm>
            <a:off x="762001" y="1371600"/>
            <a:ext cx="7632700" cy="4800600"/>
          </a:xfrm>
          <a:prstGeom prst="rect">
            <a:avLst/>
          </a:prstGeom>
          <a:noFill/>
        </p:spPr>
      </p:pic>
      <p:sp>
        <p:nvSpPr>
          <p:cNvPr id="6" name="TextBox 5"/>
          <p:cNvSpPr txBox="1"/>
          <p:nvPr/>
        </p:nvSpPr>
        <p:spPr>
          <a:xfrm>
            <a:off x="2070103" y="6375403"/>
            <a:ext cx="5033429" cy="225703"/>
          </a:xfrm>
          <a:prstGeom prst="rect">
            <a:avLst/>
          </a:prstGeom>
          <a:noFill/>
        </p:spPr>
        <p:txBody>
          <a:bodyPr wrap="none" lIns="0" tIns="0" rIns="0" rtlCol="0">
            <a:spAutoFit/>
          </a:bodyPr>
          <a:lstStyle/>
          <a:p>
            <a:pPr>
              <a:lnSpc>
                <a:spcPts val="1400"/>
              </a:lnSpc>
            </a:pPr>
            <a:r>
              <a:rPr lang="en-US" altLang="zh-CN" sz="1599" dirty="0">
                <a:solidFill>
                  <a:srgbClr val="000000"/>
                </a:solidFill>
                <a:latin typeface="Times New Roman" pitchFamily="18" charset="0"/>
                <a:cs typeface="Times New Roman" pitchFamily="18" charset="0"/>
              </a:rPr>
              <a:t>De</a:t>
            </a:r>
            <a:r>
              <a:rPr lang="en-US" altLang="zh-CN" sz="1599" dirty="0">
                <a:latin typeface="Times New Roman" pitchFamily="18" charset="0"/>
                <a:cs typeface="Times New Roman" pitchFamily="18" charset="0"/>
              </a:rPr>
              <a:t> </a:t>
            </a:r>
            <a:r>
              <a:rPr lang="en-US" altLang="zh-CN" sz="1599" dirty="0">
                <a:solidFill>
                  <a:srgbClr val="000000"/>
                </a:solidFill>
                <a:latin typeface="Times New Roman" pitchFamily="18" charset="0"/>
                <a:cs typeface="Times New Roman" pitchFamily="18" charset="0"/>
              </a:rPr>
              <a:t>Bruyne,</a:t>
            </a:r>
            <a:r>
              <a:rPr lang="en-US" altLang="zh-CN" sz="1599" dirty="0">
                <a:latin typeface="Times New Roman" pitchFamily="18" charset="0"/>
                <a:cs typeface="Times New Roman" pitchFamily="18" charset="0"/>
              </a:rPr>
              <a:t> </a:t>
            </a:r>
            <a:r>
              <a:rPr lang="en-US" altLang="zh-CN" sz="1599" dirty="0">
                <a:solidFill>
                  <a:srgbClr val="000000"/>
                </a:solidFill>
                <a:latin typeface="Times New Roman" pitchFamily="18" charset="0"/>
                <a:cs typeface="Times New Roman" pitchFamily="18" charset="0"/>
              </a:rPr>
              <a:t>et</a:t>
            </a:r>
            <a:r>
              <a:rPr lang="en-US" altLang="zh-CN" sz="1599" dirty="0">
                <a:latin typeface="Times New Roman" pitchFamily="18" charset="0"/>
                <a:cs typeface="Times New Roman" pitchFamily="18" charset="0"/>
              </a:rPr>
              <a:t> </a:t>
            </a:r>
            <a:r>
              <a:rPr lang="en-US" altLang="zh-CN" sz="1599" dirty="0">
                <a:solidFill>
                  <a:srgbClr val="000000"/>
                </a:solidFill>
                <a:latin typeface="Times New Roman" pitchFamily="18" charset="0"/>
                <a:cs typeface="Times New Roman" pitchFamily="18" charset="0"/>
              </a:rPr>
              <a:t>al.</a:t>
            </a:r>
            <a:r>
              <a:rPr lang="en-US" altLang="zh-CN" sz="1599" dirty="0">
                <a:latin typeface="Times New Roman" pitchFamily="18" charset="0"/>
                <a:cs typeface="Times New Roman" pitchFamily="18" charset="0"/>
              </a:rPr>
              <a:t> </a:t>
            </a:r>
            <a:r>
              <a:rPr lang="en-US" altLang="zh-CN" sz="1599" dirty="0">
                <a:solidFill>
                  <a:srgbClr val="000000"/>
                </a:solidFill>
                <a:latin typeface="Times New Roman" pitchFamily="18" charset="0"/>
                <a:cs typeface="Times New Roman" pitchFamily="18" charset="0"/>
              </a:rPr>
              <a:t>Cathet</a:t>
            </a:r>
            <a:r>
              <a:rPr lang="en-US" altLang="zh-CN" sz="1599" dirty="0">
                <a:latin typeface="Times New Roman" pitchFamily="18" charset="0"/>
                <a:cs typeface="Times New Roman" pitchFamily="18" charset="0"/>
              </a:rPr>
              <a:t> </a:t>
            </a:r>
            <a:r>
              <a:rPr lang="en-US" altLang="zh-CN" sz="1599" dirty="0">
                <a:solidFill>
                  <a:srgbClr val="000000"/>
                </a:solidFill>
                <a:latin typeface="Times New Roman" pitchFamily="18" charset="0"/>
                <a:cs typeface="Times New Roman" pitchFamily="18" charset="0"/>
              </a:rPr>
              <a:t>Cardiovasc</a:t>
            </a:r>
            <a:r>
              <a:rPr lang="en-US" altLang="zh-CN" sz="1599" dirty="0">
                <a:latin typeface="Times New Roman" pitchFamily="18" charset="0"/>
                <a:cs typeface="Times New Roman" pitchFamily="18" charset="0"/>
              </a:rPr>
              <a:t> </a:t>
            </a:r>
            <a:r>
              <a:rPr lang="en-US" altLang="zh-CN" sz="1599" dirty="0">
                <a:solidFill>
                  <a:srgbClr val="000000"/>
                </a:solidFill>
                <a:latin typeface="Times New Roman" pitchFamily="18" charset="0"/>
                <a:cs typeface="Times New Roman" pitchFamily="18" charset="0"/>
              </a:rPr>
              <a:t>Diagn</a:t>
            </a:r>
            <a:r>
              <a:rPr lang="en-US" altLang="zh-CN" sz="1599" dirty="0">
                <a:latin typeface="Times New Roman" pitchFamily="18" charset="0"/>
                <a:cs typeface="Times New Roman" pitchFamily="18" charset="0"/>
              </a:rPr>
              <a:t> </a:t>
            </a:r>
            <a:r>
              <a:rPr lang="en-US" altLang="zh-CN" sz="1599" dirty="0">
                <a:solidFill>
                  <a:srgbClr val="000000"/>
                </a:solidFill>
                <a:latin typeface="Times New Roman" pitchFamily="18" charset="0"/>
                <a:cs typeface="Times New Roman" pitchFamily="18" charset="0"/>
              </a:rPr>
              <a:t>1994;33:145-152.</a:t>
            </a:r>
          </a:p>
        </p:txBody>
      </p:sp>
    </p:spTree>
    <p:extLst>
      <p:ext uri="{BB962C8B-B14F-4D97-AF65-F5344CB8AC3E}">
        <p14:creationId xmlns:p14="http://schemas.microsoft.com/office/powerpoint/2010/main" val="4016565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92102" y="1339825"/>
            <a:ext cx="8464551" cy="5333492"/>
          </a:xfrm>
          <a:custGeom>
            <a:avLst/>
            <a:gdLst>
              <a:gd name="connsiteX0" fmla="*/ 0 w 8464550"/>
              <a:gd name="connsiteY0" fmla="*/ 5333492 h 5333492"/>
              <a:gd name="connsiteX1" fmla="*/ 8464550 w 8464550"/>
              <a:gd name="connsiteY1" fmla="*/ 5333492 h 5333492"/>
              <a:gd name="connsiteX2" fmla="*/ 8464550 w 8464550"/>
              <a:gd name="connsiteY2" fmla="*/ 0 h 5333492"/>
              <a:gd name="connsiteX3" fmla="*/ 0 w 8464550"/>
              <a:gd name="connsiteY3" fmla="*/ 0 h 5333492"/>
              <a:gd name="connsiteX4" fmla="*/ 0 w 8464550"/>
              <a:gd name="connsiteY4" fmla="*/ 5333492 h 53334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64550" h="5333492">
                <a:moveTo>
                  <a:pt x="0" y="5333492"/>
                </a:moveTo>
                <a:lnTo>
                  <a:pt x="8464550" y="5333492"/>
                </a:lnTo>
                <a:lnTo>
                  <a:pt x="8464550" y="0"/>
                </a:lnTo>
                <a:lnTo>
                  <a:pt x="0" y="0"/>
                </a:lnTo>
                <a:lnTo>
                  <a:pt x="0" y="5333492"/>
                </a:lnTo>
              </a:path>
            </a:pathLst>
          </a:custGeom>
          <a:solidFill>
            <a:srgbClr val="14202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82575" y="1330300"/>
            <a:ext cx="8483600" cy="5352543"/>
          </a:xfrm>
          <a:custGeom>
            <a:avLst/>
            <a:gdLst>
              <a:gd name="connsiteX0" fmla="*/ 9525 w 8483600"/>
              <a:gd name="connsiteY0" fmla="*/ 5343017 h 5352542"/>
              <a:gd name="connsiteX1" fmla="*/ 8474075 w 8483600"/>
              <a:gd name="connsiteY1" fmla="*/ 5343017 h 5352542"/>
              <a:gd name="connsiteX2" fmla="*/ 8474075 w 8483600"/>
              <a:gd name="connsiteY2" fmla="*/ 9525 h 5352542"/>
              <a:gd name="connsiteX3" fmla="*/ 9525 w 8483600"/>
              <a:gd name="connsiteY3" fmla="*/ 9525 h 5352542"/>
              <a:gd name="connsiteX4" fmla="*/ 9525 w 8483600"/>
              <a:gd name="connsiteY4" fmla="*/ 5343017 h 535254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83600" h="5352542">
                <a:moveTo>
                  <a:pt x="9525" y="5343017"/>
                </a:moveTo>
                <a:lnTo>
                  <a:pt x="8474075" y="5343017"/>
                </a:lnTo>
                <a:lnTo>
                  <a:pt x="8474075" y="9525"/>
                </a:lnTo>
                <a:lnTo>
                  <a:pt x="9525" y="9525"/>
                </a:lnTo>
                <a:lnTo>
                  <a:pt x="9525" y="5343017"/>
                </a:lnTo>
              </a:path>
            </a:pathLst>
          </a:custGeom>
          <a:solidFill>
            <a:srgbClr val="000000">
              <a:alpha val="0"/>
            </a:srgbClr>
          </a:solidFill>
          <a:ln w="12700">
            <a:solidFill>
              <a:srgbClr val="39536E">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1181100" y="1993900"/>
            <a:ext cx="5842000" cy="3403600"/>
          </a:xfrm>
          <a:prstGeom prst="rect">
            <a:avLst/>
          </a:prstGeom>
          <a:noFill/>
        </p:spPr>
      </p:pic>
      <p:pic>
        <p:nvPicPr>
          <p:cNvPr id="5" name="Picture 3"/>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6" name="Picture 3"/>
          <p:cNvPicPr>
            <a:picLocks noChangeAspect="1" noChangeArrowheads="1"/>
          </p:cNvPicPr>
          <p:nvPr/>
        </p:nvPicPr>
        <p:blipFill>
          <a:blip r:embed="rId4"/>
          <a:srcRect/>
          <a:stretch>
            <a:fillRect/>
          </a:stretch>
        </p:blipFill>
        <p:spPr bwMode="auto">
          <a:xfrm>
            <a:off x="279400" y="1333501"/>
            <a:ext cx="8509000" cy="5372100"/>
          </a:xfrm>
          <a:prstGeom prst="rect">
            <a:avLst/>
          </a:prstGeom>
          <a:noFill/>
        </p:spPr>
      </p:pic>
      <p:sp>
        <p:nvSpPr>
          <p:cNvPr id="2" name="TextBox 1"/>
          <p:cNvSpPr txBox="1"/>
          <p:nvPr/>
        </p:nvSpPr>
        <p:spPr>
          <a:xfrm>
            <a:off x="1156671" y="228603"/>
            <a:ext cx="6006131" cy="1623521"/>
          </a:xfrm>
          <a:prstGeom prst="rect">
            <a:avLst/>
          </a:prstGeom>
          <a:noFill/>
        </p:spPr>
        <p:txBody>
          <a:bodyPr wrap="none" lIns="0" tIns="0" rIns="0" rtlCol="0">
            <a:spAutoFit/>
          </a:bodyPr>
          <a:lstStyle/>
          <a:p>
            <a:pPr>
              <a:lnSpc>
                <a:spcPts val="3300"/>
              </a:lnSpc>
              <a:tabLst>
                <a:tab pos="1155671" algn="l"/>
                <a:tab pos="2539937" algn="l"/>
              </a:tabLst>
            </a:pPr>
            <a:r>
              <a:rPr lang="en-US" altLang="zh-CN" dirty="0"/>
              <a:t>		</a:t>
            </a:r>
            <a:endParaRPr lang="en-US" altLang="zh-CN" sz="3600" b="1" dirty="0">
              <a:solidFill>
                <a:srgbClr val="FFFFFF"/>
              </a:solidFill>
              <a:latin typeface="Times New Roman" pitchFamily="18" charset="0"/>
              <a:cs typeface="Times New Roman" pitchFamily="18" charset="0"/>
            </a:endParaRPr>
          </a:p>
          <a:p>
            <a:pPr>
              <a:lnSpc>
                <a:spcPts val="4300"/>
              </a:lnSpc>
              <a:tabLst>
                <a:tab pos="1155671" algn="l"/>
                <a:tab pos="2539937" algn="l"/>
              </a:tabLst>
            </a:pPr>
            <a:r>
              <a:rPr lang="en-US" altLang="zh-CN" dirty="0"/>
              <a:t>	</a:t>
            </a:r>
            <a:r>
              <a:rPr lang="en-US" altLang="zh-CN" sz="3600" b="1" dirty="0">
                <a:solidFill>
                  <a:srgbClr val="FDE25E"/>
                </a:solidFill>
                <a:latin typeface="Times New Roman" pitchFamily="18" charset="0"/>
                <a:cs typeface="Times New Roman" pitchFamily="18" charset="0"/>
              </a:rPr>
              <a:t>Guiding</a:t>
            </a:r>
            <a:r>
              <a:rPr lang="en-US" altLang="zh-CN" sz="3600" dirty="0">
                <a:latin typeface="Times New Roman" pitchFamily="18" charset="0"/>
                <a:cs typeface="Times New Roman" pitchFamily="18" charset="0"/>
              </a:rPr>
              <a:t> </a:t>
            </a:r>
            <a:r>
              <a:rPr lang="en-US" altLang="zh-CN" sz="3600" b="1" dirty="0">
                <a:solidFill>
                  <a:srgbClr val="FDE25E"/>
                </a:solidFill>
                <a:latin typeface="Times New Roman" pitchFamily="18" charset="0"/>
                <a:cs typeface="Times New Roman" pitchFamily="18" charset="0"/>
              </a:rPr>
              <a:t>catheter</a:t>
            </a:r>
            <a:r>
              <a:rPr lang="en-US" altLang="zh-CN" sz="3600" dirty="0">
                <a:latin typeface="Times New Roman" pitchFamily="18" charset="0"/>
                <a:cs typeface="Times New Roman" pitchFamily="18" charset="0"/>
              </a:rPr>
              <a:t> </a:t>
            </a:r>
            <a:r>
              <a:rPr lang="en-US" altLang="zh-CN" sz="3600" b="1" dirty="0">
                <a:solidFill>
                  <a:srgbClr val="FDE25E"/>
                </a:solidFill>
                <a:latin typeface="Times New Roman" pitchFamily="18" charset="0"/>
                <a:cs typeface="Times New Roman" pitchFamily="18" charset="0"/>
              </a:rPr>
              <a:t>related</a:t>
            </a:r>
          </a:p>
          <a:p>
            <a:pPr>
              <a:lnSpc>
                <a:spcPts val="1000"/>
              </a:lnSpc>
            </a:pPr>
            <a:endParaRPr lang="en-US" altLang="zh-CN" dirty="0"/>
          </a:p>
          <a:p>
            <a:pPr>
              <a:lnSpc>
                <a:spcPts val="3700"/>
              </a:lnSpc>
              <a:tabLst>
                <a:tab pos="1155671" algn="l"/>
                <a:tab pos="2539937" algn="l"/>
              </a:tabLst>
            </a:pPr>
            <a:r>
              <a:rPr lang="en-US" altLang="zh-CN" sz="2639" dirty="0">
                <a:solidFill>
                  <a:srgbClr val="FDE25E"/>
                </a:solidFill>
                <a:latin typeface="Times New Roman" pitchFamily="18" charset="0"/>
                <a:cs typeface="Times New Roman" pitchFamily="18" charset="0"/>
              </a:rPr>
              <a:t>•</a:t>
            </a:r>
            <a:r>
              <a:rPr lang="en-US" altLang="zh-CN" sz="2400" dirty="0">
                <a:latin typeface="Times New Roman" pitchFamily="18" charset="0"/>
                <a:cs typeface="Times New Roman" pitchFamily="18" charset="0"/>
              </a:rPr>
              <a:t>   </a:t>
            </a:r>
            <a:r>
              <a:rPr lang="en-US" altLang="zh-CN" sz="2400" b="1" dirty="0">
                <a:solidFill>
                  <a:srgbClr val="FFFFFF"/>
                </a:solidFill>
                <a:latin typeface="Times New Roman" pitchFamily="18" charset="0"/>
                <a:cs typeface="Times New Roman" pitchFamily="18" charset="0"/>
              </a:rPr>
              <a:t>Small</a:t>
            </a:r>
            <a:r>
              <a:rPr lang="en-US" altLang="zh-CN" sz="2400" dirty="0">
                <a:latin typeface="Times New Roman" pitchFamily="18" charset="0"/>
                <a:cs typeface="Times New Roman" pitchFamily="18" charset="0"/>
              </a:rPr>
              <a:t> </a:t>
            </a:r>
            <a:r>
              <a:rPr lang="en-US" altLang="zh-CN" sz="2400" b="1" dirty="0">
                <a:solidFill>
                  <a:srgbClr val="FFFFFF"/>
                </a:solidFill>
                <a:latin typeface="Times New Roman" pitchFamily="18" charset="0"/>
                <a:cs typeface="Times New Roman" pitchFamily="18" charset="0"/>
              </a:rPr>
              <a:t>ostium,</a:t>
            </a:r>
            <a:r>
              <a:rPr lang="en-US" altLang="zh-CN" sz="2400" dirty="0">
                <a:latin typeface="Times New Roman" pitchFamily="18" charset="0"/>
                <a:cs typeface="Times New Roman" pitchFamily="18" charset="0"/>
              </a:rPr>
              <a:t> </a:t>
            </a:r>
            <a:r>
              <a:rPr lang="en-US" altLang="zh-CN" sz="2400" b="1" dirty="0">
                <a:solidFill>
                  <a:srgbClr val="FFFFFF"/>
                </a:solidFill>
                <a:latin typeface="Times New Roman" pitchFamily="18" charset="0"/>
                <a:cs typeface="Times New Roman" pitchFamily="18" charset="0"/>
              </a:rPr>
              <a:t>too</a:t>
            </a:r>
            <a:r>
              <a:rPr lang="en-US" altLang="zh-CN" sz="2400" dirty="0">
                <a:latin typeface="Times New Roman" pitchFamily="18" charset="0"/>
                <a:cs typeface="Times New Roman" pitchFamily="18" charset="0"/>
              </a:rPr>
              <a:t> </a:t>
            </a:r>
            <a:r>
              <a:rPr lang="en-US" altLang="zh-CN" sz="2400" b="1" dirty="0">
                <a:solidFill>
                  <a:srgbClr val="FFFFFF"/>
                </a:solidFill>
                <a:latin typeface="Times New Roman" pitchFamily="18" charset="0"/>
                <a:cs typeface="Times New Roman" pitchFamily="18" charset="0"/>
              </a:rPr>
              <a:t>large</a:t>
            </a:r>
            <a:r>
              <a:rPr lang="en-US" altLang="zh-CN" sz="2400" dirty="0">
                <a:latin typeface="Times New Roman" pitchFamily="18" charset="0"/>
                <a:cs typeface="Times New Roman" pitchFamily="18" charset="0"/>
              </a:rPr>
              <a:t> </a:t>
            </a:r>
            <a:r>
              <a:rPr lang="en-US" altLang="zh-CN" sz="2400" b="1" dirty="0">
                <a:solidFill>
                  <a:srgbClr val="FFFFFF"/>
                </a:solidFill>
                <a:latin typeface="Times New Roman" pitchFamily="18" charset="0"/>
                <a:cs typeface="Times New Roman" pitchFamily="18" charset="0"/>
              </a:rPr>
              <a:t>guiding</a:t>
            </a:r>
            <a:r>
              <a:rPr lang="en-US" altLang="zh-CN" sz="2400" dirty="0">
                <a:latin typeface="Times New Roman" pitchFamily="18" charset="0"/>
                <a:cs typeface="Times New Roman" pitchFamily="18" charset="0"/>
              </a:rPr>
              <a:t> </a:t>
            </a:r>
            <a:r>
              <a:rPr lang="en-US" altLang="zh-CN" sz="2400" b="1" dirty="0">
                <a:solidFill>
                  <a:srgbClr val="FFFFFF"/>
                </a:solidFill>
                <a:latin typeface="Times New Roman" pitchFamily="18" charset="0"/>
                <a:cs typeface="Times New Roman" pitchFamily="18" charset="0"/>
              </a:rPr>
              <a:t>catheter</a:t>
            </a:r>
          </a:p>
        </p:txBody>
      </p:sp>
      <p:sp>
        <p:nvSpPr>
          <p:cNvPr id="7" name="TextBox 1"/>
          <p:cNvSpPr txBox="1"/>
          <p:nvPr/>
        </p:nvSpPr>
        <p:spPr>
          <a:xfrm>
            <a:off x="774703" y="5803903"/>
            <a:ext cx="6995505" cy="418063"/>
          </a:xfrm>
          <a:prstGeom prst="rect">
            <a:avLst/>
          </a:prstGeom>
          <a:noFill/>
        </p:spPr>
        <p:txBody>
          <a:bodyPr wrap="none" lIns="0" tIns="0" rIns="0" rtlCol="0">
            <a:spAutoFit/>
          </a:bodyPr>
          <a:lstStyle/>
          <a:p>
            <a:pPr>
              <a:lnSpc>
                <a:spcPts val="2900"/>
              </a:lnSpc>
            </a:pPr>
            <a:r>
              <a:rPr lang="en-US" altLang="zh-CN" sz="2639" dirty="0">
                <a:solidFill>
                  <a:srgbClr val="FDE25E"/>
                </a:solidFill>
                <a:latin typeface="Times New Roman" pitchFamily="18" charset="0"/>
                <a:cs typeface="Times New Roman" pitchFamily="18" charset="0"/>
              </a:rPr>
              <a:t>•</a:t>
            </a:r>
            <a:r>
              <a:rPr lang="en-US" altLang="zh-CN" sz="2400" dirty="0">
                <a:latin typeface="Times New Roman" pitchFamily="18" charset="0"/>
                <a:cs typeface="Times New Roman" pitchFamily="18" charset="0"/>
              </a:rPr>
              <a:t>   </a:t>
            </a:r>
            <a:r>
              <a:rPr lang="en-US" altLang="zh-CN" sz="2400" b="1" dirty="0">
                <a:solidFill>
                  <a:srgbClr val="FFFFFF"/>
                </a:solidFill>
                <a:latin typeface="Times New Roman" pitchFamily="18" charset="0"/>
                <a:cs typeface="Times New Roman" pitchFamily="18" charset="0"/>
              </a:rPr>
              <a:t>Solve</a:t>
            </a:r>
            <a:r>
              <a:rPr lang="en-US" altLang="zh-CN" sz="2400" dirty="0">
                <a:latin typeface="Times New Roman" pitchFamily="18" charset="0"/>
                <a:cs typeface="Times New Roman" pitchFamily="18" charset="0"/>
              </a:rPr>
              <a:t> </a:t>
            </a:r>
            <a:r>
              <a:rPr lang="en-US" altLang="zh-CN" sz="2400" b="1" dirty="0">
                <a:solidFill>
                  <a:srgbClr val="FFFFFF"/>
                </a:solidFill>
                <a:latin typeface="Times New Roman" pitchFamily="18" charset="0"/>
                <a:cs typeface="Times New Roman" pitchFamily="18" charset="0"/>
              </a:rPr>
              <a:t>by</a:t>
            </a:r>
            <a:r>
              <a:rPr lang="en-US" altLang="zh-CN" sz="2400" dirty="0">
                <a:latin typeface="Times New Roman" pitchFamily="18" charset="0"/>
                <a:cs typeface="Times New Roman" pitchFamily="18" charset="0"/>
              </a:rPr>
              <a:t> </a:t>
            </a:r>
            <a:r>
              <a:rPr lang="en-US" altLang="zh-CN" sz="2400" b="1" dirty="0">
                <a:solidFill>
                  <a:srgbClr val="FFFFFF"/>
                </a:solidFill>
                <a:latin typeface="Times New Roman" pitchFamily="18" charset="0"/>
                <a:cs typeface="Times New Roman" pitchFamily="18" charset="0"/>
              </a:rPr>
              <a:t>dislodging</a:t>
            </a:r>
            <a:r>
              <a:rPr lang="en-US" altLang="zh-CN" sz="2400" dirty="0">
                <a:latin typeface="Times New Roman" pitchFamily="18" charset="0"/>
                <a:cs typeface="Times New Roman" pitchFamily="18" charset="0"/>
              </a:rPr>
              <a:t> </a:t>
            </a:r>
            <a:r>
              <a:rPr lang="en-US" altLang="zh-CN" sz="2400" b="1" dirty="0">
                <a:solidFill>
                  <a:srgbClr val="FFFFFF"/>
                </a:solidFill>
                <a:latin typeface="Times New Roman" pitchFamily="18" charset="0"/>
                <a:cs typeface="Times New Roman" pitchFamily="18" charset="0"/>
              </a:rPr>
              <a:t>guiding</a:t>
            </a:r>
            <a:r>
              <a:rPr lang="en-US" altLang="zh-CN" sz="2400" dirty="0">
                <a:latin typeface="Times New Roman" pitchFamily="18" charset="0"/>
                <a:cs typeface="Times New Roman" pitchFamily="18" charset="0"/>
              </a:rPr>
              <a:t> </a:t>
            </a:r>
            <a:r>
              <a:rPr lang="en-US" altLang="zh-CN" sz="2400" b="1" dirty="0">
                <a:solidFill>
                  <a:srgbClr val="FFFFFF"/>
                </a:solidFill>
                <a:latin typeface="Times New Roman" pitchFamily="18" charset="0"/>
                <a:cs typeface="Times New Roman" pitchFamily="18" charset="0"/>
              </a:rPr>
              <a:t>and</a:t>
            </a:r>
            <a:r>
              <a:rPr lang="en-US" altLang="zh-CN" sz="2400" dirty="0">
                <a:latin typeface="Times New Roman" pitchFamily="18" charset="0"/>
                <a:cs typeface="Times New Roman" pitchFamily="18" charset="0"/>
              </a:rPr>
              <a:t> </a:t>
            </a:r>
            <a:r>
              <a:rPr lang="en-US" altLang="zh-CN" sz="2400" b="1" dirty="0">
                <a:solidFill>
                  <a:srgbClr val="FFFFFF"/>
                </a:solidFill>
                <a:latin typeface="Times New Roman" pitchFamily="18" charset="0"/>
                <a:cs typeface="Times New Roman" pitchFamily="18" charset="0"/>
              </a:rPr>
              <a:t>using</a:t>
            </a:r>
            <a:r>
              <a:rPr lang="en-US" altLang="zh-CN" sz="2400" dirty="0">
                <a:latin typeface="Times New Roman" pitchFamily="18" charset="0"/>
                <a:cs typeface="Times New Roman" pitchFamily="18" charset="0"/>
              </a:rPr>
              <a:t> </a:t>
            </a:r>
            <a:r>
              <a:rPr lang="en-US" altLang="zh-CN" sz="2400" b="1" dirty="0">
                <a:solidFill>
                  <a:srgbClr val="FFFFFF"/>
                </a:solidFill>
                <a:latin typeface="Times New Roman" pitchFamily="18" charset="0"/>
                <a:cs typeface="Times New Roman" pitchFamily="18" charset="0"/>
              </a:rPr>
              <a:t>iv</a:t>
            </a:r>
            <a:r>
              <a:rPr lang="en-US" altLang="zh-CN" sz="2400" dirty="0">
                <a:latin typeface="Times New Roman" pitchFamily="18" charset="0"/>
                <a:cs typeface="Times New Roman" pitchFamily="18" charset="0"/>
              </a:rPr>
              <a:t> </a:t>
            </a:r>
            <a:r>
              <a:rPr lang="en-US" altLang="zh-CN" sz="2400" b="1" dirty="0">
                <a:solidFill>
                  <a:srgbClr val="FFFFFF"/>
                </a:solidFill>
                <a:latin typeface="Times New Roman" pitchFamily="18" charset="0"/>
                <a:cs typeface="Times New Roman" pitchFamily="18" charset="0"/>
              </a:rPr>
              <a:t>adenosine</a:t>
            </a:r>
          </a:p>
        </p:txBody>
      </p:sp>
      <p:sp>
        <p:nvSpPr>
          <p:cNvPr id="8" name="TextBox 1"/>
          <p:cNvSpPr txBox="1"/>
          <p:nvPr/>
        </p:nvSpPr>
        <p:spPr>
          <a:xfrm>
            <a:off x="4191003" y="3009903"/>
            <a:ext cx="1679947" cy="251351"/>
          </a:xfrm>
          <a:prstGeom prst="rect">
            <a:avLst/>
          </a:prstGeom>
          <a:noFill/>
        </p:spPr>
        <p:txBody>
          <a:bodyPr wrap="none" lIns="0" tIns="0" rIns="0" rtlCol="0">
            <a:spAutoFit/>
          </a:bodyPr>
          <a:lstStyle/>
          <a:p>
            <a:pPr>
              <a:lnSpc>
                <a:spcPts val="1600"/>
              </a:lnSpc>
            </a:pPr>
            <a:r>
              <a:rPr lang="en-US" altLang="zh-CN" b="1" i="1" dirty="0">
                <a:solidFill>
                  <a:srgbClr val="FFFFFF"/>
                </a:solidFill>
                <a:latin typeface="Times New Roman" pitchFamily="18" charset="0"/>
                <a:cs typeface="Times New Roman" pitchFamily="18" charset="0"/>
              </a:rPr>
              <a:t>guiding</a:t>
            </a:r>
            <a:r>
              <a:rPr lang="en-US" altLang="zh-CN" dirty="0">
                <a:latin typeface="Times New Roman" pitchFamily="18" charset="0"/>
                <a:cs typeface="Times New Roman" pitchFamily="18" charset="0"/>
              </a:rPr>
              <a:t> </a:t>
            </a:r>
            <a:r>
              <a:rPr lang="en-US" altLang="zh-CN" b="1" i="1" dirty="0">
                <a:solidFill>
                  <a:srgbClr val="FFFFFF"/>
                </a:solidFill>
                <a:latin typeface="Times New Roman" pitchFamily="18" charset="0"/>
                <a:cs typeface="Times New Roman" pitchFamily="18" charset="0"/>
              </a:rPr>
              <a:t>in</a:t>
            </a:r>
            <a:r>
              <a:rPr lang="en-US" altLang="zh-CN" dirty="0">
                <a:latin typeface="Times New Roman" pitchFamily="18" charset="0"/>
                <a:cs typeface="Times New Roman" pitchFamily="18" charset="0"/>
              </a:rPr>
              <a:t> </a:t>
            </a:r>
            <a:r>
              <a:rPr lang="en-US" altLang="zh-CN" b="1" i="1" dirty="0">
                <a:solidFill>
                  <a:srgbClr val="FFFFFF"/>
                </a:solidFill>
                <a:latin typeface="Times New Roman" pitchFamily="18" charset="0"/>
                <a:cs typeface="Times New Roman" pitchFamily="18" charset="0"/>
              </a:rPr>
              <a:t>ostium</a:t>
            </a:r>
          </a:p>
        </p:txBody>
      </p:sp>
      <p:sp>
        <p:nvSpPr>
          <p:cNvPr id="9" name="TextBox 1"/>
          <p:cNvSpPr txBox="1"/>
          <p:nvPr/>
        </p:nvSpPr>
        <p:spPr>
          <a:xfrm>
            <a:off x="1587503" y="4419603"/>
            <a:ext cx="1795363" cy="251351"/>
          </a:xfrm>
          <a:prstGeom prst="rect">
            <a:avLst/>
          </a:prstGeom>
          <a:noFill/>
        </p:spPr>
        <p:txBody>
          <a:bodyPr wrap="none" lIns="0" tIns="0" rIns="0" rtlCol="0">
            <a:spAutoFit/>
          </a:bodyPr>
          <a:lstStyle/>
          <a:p>
            <a:pPr>
              <a:lnSpc>
                <a:spcPts val="1600"/>
              </a:lnSpc>
            </a:pPr>
            <a:r>
              <a:rPr lang="en-US" altLang="zh-CN" b="1" i="1" dirty="0">
                <a:solidFill>
                  <a:srgbClr val="FFFFFF"/>
                </a:solidFill>
                <a:latin typeface="Times New Roman" pitchFamily="18" charset="0"/>
                <a:cs typeface="Times New Roman" pitchFamily="18" charset="0"/>
              </a:rPr>
              <a:t>guiding</a:t>
            </a:r>
            <a:r>
              <a:rPr lang="en-US" altLang="zh-CN" dirty="0">
                <a:latin typeface="Times New Roman" pitchFamily="18" charset="0"/>
                <a:cs typeface="Times New Roman" pitchFamily="18" charset="0"/>
              </a:rPr>
              <a:t> </a:t>
            </a:r>
            <a:r>
              <a:rPr lang="en-US" altLang="zh-CN" b="1" i="1" dirty="0">
                <a:solidFill>
                  <a:srgbClr val="FFFFFF"/>
                </a:solidFill>
                <a:latin typeface="Times New Roman" pitchFamily="18" charset="0"/>
                <a:cs typeface="Times New Roman" pitchFamily="18" charset="0"/>
              </a:rPr>
              <a:t>out</a:t>
            </a:r>
            <a:r>
              <a:rPr lang="en-US" altLang="zh-CN" dirty="0">
                <a:latin typeface="Times New Roman" pitchFamily="18" charset="0"/>
                <a:cs typeface="Times New Roman" pitchFamily="18" charset="0"/>
              </a:rPr>
              <a:t> </a:t>
            </a:r>
            <a:r>
              <a:rPr lang="en-US" altLang="zh-CN" b="1" i="1" dirty="0">
                <a:solidFill>
                  <a:srgbClr val="FFFFFF"/>
                </a:solidFill>
                <a:latin typeface="Times New Roman" pitchFamily="18" charset="0"/>
                <a:cs typeface="Times New Roman" pitchFamily="18" charset="0"/>
              </a:rPr>
              <a:t>ostium</a:t>
            </a:r>
          </a:p>
        </p:txBody>
      </p:sp>
    </p:spTree>
    <p:extLst>
      <p:ext uri="{BB962C8B-B14F-4D97-AF65-F5344CB8AC3E}">
        <p14:creationId xmlns:p14="http://schemas.microsoft.com/office/powerpoint/2010/main" val="3652910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579770" y="1514054"/>
            <a:ext cx="171596" cy="1126809"/>
          </a:xfrm>
          <a:custGeom>
            <a:avLst/>
            <a:gdLst>
              <a:gd name="connsiteX0" fmla="*/ 187972 w 200672"/>
              <a:gd name="connsiteY0" fmla="*/ 1228877 h 1241577"/>
              <a:gd name="connsiteX1" fmla="*/ 186423 w 200672"/>
              <a:gd name="connsiteY1" fmla="*/ 1228877 h 1241577"/>
              <a:gd name="connsiteX2" fmla="*/ 12700 w 200672"/>
              <a:gd name="connsiteY2" fmla="*/ 12700 h 1241577"/>
            </a:gdLst>
            <a:ahLst/>
            <a:cxnLst>
              <a:cxn ang="0">
                <a:pos x="connsiteX0" y="connsiteY0"/>
              </a:cxn>
              <a:cxn ang="1">
                <a:pos x="connsiteX1" y="connsiteY1"/>
              </a:cxn>
              <a:cxn ang="2">
                <a:pos x="connsiteX2" y="connsiteY2"/>
              </a:cxn>
            </a:cxnLst>
            <a:rect l="l" t="t" r="r" b="b"/>
            <a:pathLst>
              <a:path w="200672" h="1241577">
                <a:moveTo>
                  <a:pt x="187972" y="1228877"/>
                </a:moveTo>
                <a:cubicBezTo>
                  <a:pt x="186423" y="1228877"/>
                  <a:pt x="186423" y="1228877"/>
                  <a:pt x="186423" y="1228877"/>
                </a:cubicBezTo>
                <a:cubicBezTo>
                  <a:pt x="90436" y="1228877"/>
                  <a:pt x="12700" y="684809"/>
                  <a:pt x="12700" y="12700"/>
                </a:cubicBezTo>
              </a:path>
            </a:pathLst>
          </a:custGeom>
          <a:ln w="25400">
            <a:solidFill>
              <a:srgbClr val="DEDEDE">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3" name="Freeform 3"/>
          <p:cNvSpPr/>
          <p:nvPr/>
        </p:nvSpPr>
        <p:spPr>
          <a:xfrm>
            <a:off x="3644460" y="1238823"/>
            <a:ext cx="146815" cy="1052121"/>
          </a:xfrm>
          <a:custGeom>
            <a:avLst/>
            <a:gdLst>
              <a:gd name="connsiteX0" fmla="*/ 158991 w 171691"/>
              <a:gd name="connsiteY0" fmla="*/ 1146581 h 1159281"/>
              <a:gd name="connsiteX1" fmla="*/ 12700 w 171691"/>
              <a:gd name="connsiteY1" fmla="*/ 12700 h 1159281"/>
            </a:gdLst>
            <a:ahLst/>
            <a:cxnLst>
              <a:cxn ang="0">
                <a:pos x="connsiteX0" y="connsiteY0"/>
              </a:cxn>
              <a:cxn ang="1">
                <a:pos x="connsiteX1" y="connsiteY1"/>
              </a:cxn>
            </a:cxnLst>
            <a:rect l="l" t="t" r="r" b="b"/>
            <a:pathLst>
              <a:path w="171691" h="1159281">
                <a:moveTo>
                  <a:pt x="158991" y="1146581"/>
                </a:moveTo>
                <a:cubicBezTo>
                  <a:pt x="73672" y="1058176"/>
                  <a:pt x="12700" y="576567"/>
                  <a:pt x="12700" y="12700"/>
                </a:cubicBezTo>
              </a:path>
            </a:pathLst>
          </a:custGeom>
          <a:ln w="25400">
            <a:solidFill>
              <a:srgbClr val="DEDEDE">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5" name="Freeform 3"/>
          <p:cNvSpPr/>
          <p:nvPr/>
        </p:nvSpPr>
        <p:spPr>
          <a:xfrm>
            <a:off x="1748353" y="2597049"/>
            <a:ext cx="1014723" cy="3018880"/>
          </a:xfrm>
          <a:custGeom>
            <a:avLst/>
            <a:gdLst>
              <a:gd name="connsiteX0" fmla="*/ 613130 w 1186662"/>
              <a:gd name="connsiteY0" fmla="*/ 3313658 h 3326358"/>
              <a:gd name="connsiteX1" fmla="*/ 12700 w 1186662"/>
              <a:gd name="connsiteY1" fmla="*/ 1768335 h 3326358"/>
              <a:gd name="connsiteX2" fmla="*/ 1157185 w 1186662"/>
              <a:gd name="connsiteY2" fmla="*/ 12700 h 3326358"/>
              <a:gd name="connsiteX3" fmla="*/ 1173962 w 1186662"/>
              <a:gd name="connsiteY3" fmla="*/ 12700 h 3326358"/>
            </a:gdLst>
            <a:ahLst/>
            <a:cxnLst>
              <a:cxn ang="0">
                <a:pos x="connsiteX0" y="connsiteY0"/>
              </a:cxn>
              <a:cxn ang="1">
                <a:pos x="connsiteX1" y="connsiteY1"/>
              </a:cxn>
              <a:cxn ang="2">
                <a:pos x="connsiteX2" y="connsiteY2"/>
              </a:cxn>
              <a:cxn ang="3">
                <a:pos x="connsiteX3" y="connsiteY3"/>
              </a:cxn>
            </a:cxnLst>
            <a:rect l="l" t="t" r="r" b="b"/>
            <a:pathLst>
              <a:path w="1186662" h="3326358">
                <a:moveTo>
                  <a:pt x="613130" y="3313658"/>
                </a:moveTo>
                <a:cubicBezTo>
                  <a:pt x="242785" y="3007372"/>
                  <a:pt x="12700" y="2414536"/>
                  <a:pt x="12700" y="1768335"/>
                </a:cubicBezTo>
                <a:cubicBezTo>
                  <a:pt x="12700" y="799058"/>
                  <a:pt x="524725" y="12700"/>
                  <a:pt x="1157185" y="12700"/>
                </a:cubicBezTo>
                <a:cubicBezTo>
                  <a:pt x="1163294" y="12700"/>
                  <a:pt x="1167853" y="12700"/>
                  <a:pt x="1173962" y="12700"/>
                </a:cubicBezTo>
              </a:path>
            </a:pathLst>
          </a:custGeom>
          <a:ln w="25400">
            <a:solidFill>
              <a:srgbClr val="DEDEDE">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6" name="Freeform 3"/>
          <p:cNvSpPr/>
          <p:nvPr/>
        </p:nvSpPr>
        <p:spPr>
          <a:xfrm>
            <a:off x="2014168" y="2805916"/>
            <a:ext cx="786699" cy="2656535"/>
          </a:xfrm>
          <a:custGeom>
            <a:avLst/>
            <a:gdLst>
              <a:gd name="connsiteX0" fmla="*/ 518668 w 920000"/>
              <a:gd name="connsiteY0" fmla="*/ 2914408 h 2927108"/>
              <a:gd name="connsiteX1" fmla="*/ 12700 w 920000"/>
              <a:gd name="connsiteY1" fmla="*/ 1539735 h 2927108"/>
              <a:gd name="connsiteX2" fmla="*/ 907300 w 920000"/>
              <a:gd name="connsiteY2" fmla="*/ 12700 h 2927108"/>
            </a:gdLst>
            <a:ahLst/>
            <a:cxnLst>
              <a:cxn ang="0">
                <a:pos x="connsiteX0" y="connsiteY0"/>
              </a:cxn>
              <a:cxn ang="1">
                <a:pos x="connsiteX1" y="connsiteY1"/>
              </a:cxn>
              <a:cxn ang="2">
                <a:pos x="connsiteX2" y="connsiteY2"/>
              </a:cxn>
            </a:cxnLst>
            <a:rect l="l" t="t" r="r" b="b"/>
            <a:pathLst>
              <a:path w="920000" h="2927108">
                <a:moveTo>
                  <a:pt x="518668" y="2914408"/>
                </a:moveTo>
                <a:cubicBezTo>
                  <a:pt x="209296" y="2659862"/>
                  <a:pt x="12700" y="2126462"/>
                  <a:pt x="12700" y="1539735"/>
                </a:cubicBezTo>
                <a:cubicBezTo>
                  <a:pt x="12700" y="698500"/>
                  <a:pt x="413537" y="14198"/>
                  <a:pt x="907300" y="12700"/>
                </a:cubicBezTo>
              </a:path>
            </a:pathLst>
          </a:custGeom>
          <a:ln w="25400">
            <a:solidFill>
              <a:srgbClr val="DEDEDE">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7" name="Freeform 3"/>
          <p:cNvSpPr/>
          <p:nvPr/>
        </p:nvSpPr>
        <p:spPr>
          <a:xfrm>
            <a:off x="2796079" y="2823884"/>
            <a:ext cx="600343" cy="406155"/>
          </a:xfrm>
          <a:custGeom>
            <a:avLst/>
            <a:gdLst>
              <a:gd name="connsiteX0" fmla="*/ 689368 w 702068"/>
              <a:gd name="connsiteY0" fmla="*/ 35572 h 447522"/>
              <a:gd name="connsiteX1" fmla="*/ 351028 w 702068"/>
              <a:gd name="connsiteY1" fmla="*/ 434822 h 447522"/>
              <a:gd name="connsiteX2" fmla="*/ 12700 w 702068"/>
              <a:gd name="connsiteY2" fmla="*/ 20345 h 447522"/>
              <a:gd name="connsiteX3" fmla="*/ 12700 w 702068"/>
              <a:gd name="connsiteY3" fmla="*/ 12700 h 447522"/>
            </a:gdLst>
            <a:ahLst/>
            <a:cxnLst>
              <a:cxn ang="0">
                <a:pos x="connsiteX0" y="connsiteY0"/>
              </a:cxn>
              <a:cxn ang="1">
                <a:pos x="connsiteX1" y="connsiteY1"/>
              </a:cxn>
              <a:cxn ang="2">
                <a:pos x="connsiteX2" y="connsiteY2"/>
              </a:cxn>
              <a:cxn ang="3">
                <a:pos x="connsiteX3" y="connsiteY3"/>
              </a:cxn>
            </a:cxnLst>
            <a:rect l="l" t="t" r="r" b="b"/>
            <a:pathLst>
              <a:path w="702068" h="447522">
                <a:moveTo>
                  <a:pt x="689368" y="35572"/>
                </a:moveTo>
                <a:cubicBezTo>
                  <a:pt x="681774" y="258064"/>
                  <a:pt x="532409" y="434822"/>
                  <a:pt x="351028" y="434822"/>
                </a:cubicBezTo>
                <a:cubicBezTo>
                  <a:pt x="163614" y="434822"/>
                  <a:pt x="12700" y="248945"/>
                  <a:pt x="12700" y="20345"/>
                </a:cubicBezTo>
                <a:cubicBezTo>
                  <a:pt x="12700" y="17259"/>
                  <a:pt x="12700" y="15722"/>
                  <a:pt x="12700" y="12700"/>
                </a:cubicBezTo>
              </a:path>
            </a:pathLst>
          </a:custGeom>
          <a:ln w="25400">
            <a:solidFill>
              <a:srgbClr val="DEDEDE">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8" name="Freeform 3"/>
          <p:cNvSpPr/>
          <p:nvPr/>
        </p:nvSpPr>
        <p:spPr>
          <a:xfrm>
            <a:off x="3385136" y="2565227"/>
            <a:ext cx="576368" cy="537959"/>
          </a:xfrm>
          <a:custGeom>
            <a:avLst/>
            <a:gdLst>
              <a:gd name="connsiteX0" fmla="*/ 605535 w 674030"/>
              <a:gd name="connsiteY0" fmla="*/ 12700 h 592750"/>
              <a:gd name="connsiteX1" fmla="*/ 492772 w 674030"/>
              <a:gd name="connsiteY1" fmla="*/ 549173 h 592750"/>
              <a:gd name="connsiteX2" fmla="*/ 12700 w 674030"/>
              <a:gd name="connsiteY2" fmla="*/ 358673 h 592750"/>
            </a:gdLst>
            <a:ahLst/>
            <a:cxnLst>
              <a:cxn ang="0">
                <a:pos x="connsiteX0" y="connsiteY0"/>
              </a:cxn>
              <a:cxn ang="1">
                <a:pos x="connsiteX1" y="connsiteY1"/>
              </a:cxn>
              <a:cxn ang="2">
                <a:pos x="connsiteX2" y="connsiteY2"/>
              </a:cxn>
            </a:cxnLst>
            <a:rect l="l" t="t" r="r" b="b"/>
            <a:pathLst>
              <a:path w="674030" h="592750">
                <a:moveTo>
                  <a:pt x="605535" y="12700"/>
                </a:moveTo>
                <a:cubicBezTo>
                  <a:pt x="712190" y="223037"/>
                  <a:pt x="661936" y="462305"/>
                  <a:pt x="492772" y="549173"/>
                </a:cubicBezTo>
                <a:cubicBezTo>
                  <a:pt x="334264" y="629932"/>
                  <a:pt x="127000" y="547636"/>
                  <a:pt x="12700" y="358673"/>
                </a:cubicBezTo>
              </a:path>
            </a:pathLst>
          </a:custGeom>
          <a:ln w="25400">
            <a:solidFill>
              <a:srgbClr val="DEDEDE">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9" name="Freeform 3"/>
          <p:cNvSpPr/>
          <p:nvPr/>
        </p:nvSpPr>
        <p:spPr>
          <a:xfrm>
            <a:off x="3740887" y="2237449"/>
            <a:ext cx="395743" cy="53492"/>
          </a:xfrm>
          <a:custGeom>
            <a:avLst/>
            <a:gdLst>
              <a:gd name="connsiteX0" fmla="*/ 12700 w 462800"/>
              <a:gd name="connsiteY0" fmla="*/ 12700 h 58940"/>
              <a:gd name="connsiteX1" fmla="*/ 14236 w 462800"/>
              <a:gd name="connsiteY1" fmla="*/ 12700 h 58940"/>
              <a:gd name="connsiteX2" fmla="*/ 450100 w 462800"/>
              <a:gd name="connsiteY2" fmla="*/ 46240 h 58940"/>
            </a:gdLst>
            <a:ahLst/>
            <a:cxnLst>
              <a:cxn ang="0">
                <a:pos x="connsiteX0" y="connsiteY0"/>
              </a:cxn>
              <a:cxn ang="1">
                <a:pos x="connsiteX1" y="connsiteY1"/>
              </a:cxn>
              <a:cxn ang="2">
                <a:pos x="connsiteX2" y="connsiteY2"/>
              </a:cxn>
            </a:cxnLst>
            <a:rect l="l" t="t" r="r" b="b"/>
            <a:pathLst>
              <a:path w="462800" h="58940">
                <a:moveTo>
                  <a:pt x="12700" y="12700"/>
                </a:moveTo>
                <a:cubicBezTo>
                  <a:pt x="12700" y="12700"/>
                  <a:pt x="12700" y="12700"/>
                  <a:pt x="14236" y="12700"/>
                </a:cubicBezTo>
                <a:cubicBezTo>
                  <a:pt x="203200" y="12700"/>
                  <a:pt x="375437" y="24853"/>
                  <a:pt x="450100" y="46240"/>
                </a:cubicBezTo>
              </a:path>
            </a:pathLst>
          </a:custGeom>
          <a:ln w="25400">
            <a:solidFill>
              <a:srgbClr val="DEDEDE">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10" name="Freeform 3"/>
          <p:cNvSpPr/>
          <p:nvPr/>
        </p:nvSpPr>
        <p:spPr>
          <a:xfrm>
            <a:off x="3889481" y="2523759"/>
            <a:ext cx="360547" cy="45159"/>
          </a:xfrm>
          <a:custGeom>
            <a:avLst/>
            <a:gdLst>
              <a:gd name="connsiteX0" fmla="*/ 12700 w 421639"/>
              <a:gd name="connsiteY0" fmla="*/ 12700 h 49758"/>
              <a:gd name="connsiteX1" fmla="*/ 14198 w 421639"/>
              <a:gd name="connsiteY1" fmla="*/ 12700 h 49758"/>
              <a:gd name="connsiteX2" fmla="*/ 408939 w 421639"/>
              <a:gd name="connsiteY2" fmla="*/ 37058 h 49758"/>
            </a:gdLst>
            <a:ahLst/>
            <a:cxnLst>
              <a:cxn ang="0">
                <a:pos x="connsiteX0" y="connsiteY0"/>
              </a:cxn>
              <a:cxn ang="1">
                <a:pos x="connsiteX1" y="connsiteY1"/>
              </a:cxn>
              <a:cxn ang="2">
                <a:pos x="connsiteX2" y="connsiteY2"/>
              </a:cxn>
            </a:cxnLst>
            <a:rect l="l" t="t" r="r" b="b"/>
            <a:pathLst>
              <a:path w="421639" h="49758">
                <a:moveTo>
                  <a:pt x="12700" y="12700"/>
                </a:moveTo>
                <a:cubicBezTo>
                  <a:pt x="14198" y="12700"/>
                  <a:pt x="14198" y="12700"/>
                  <a:pt x="14198" y="12700"/>
                </a:cubicBezTo>
                <a:cubicBezTo>
                  <a:pt x="172694" y="12700"/>
                  <a:pt x="318998" y="21831"/>
                  <a:pt x="408939" y="37058"/>
                </a:cubicBezTo>
              </a:path>
            </a:pathLst>
          </a:custGeom>
          <a:ln w="25400">
            <a:solidFill>
              <a:srgbClr val="DEDEDE">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11" name="Freeform 3"/>
          <p:cNvSpPr/>
          <p:nvPr/>
        </p:nvSpPr>
        <p:spPr>
          <a:xfrm>
            <a:off x="3154701" y="1327574"/>
            <a:ext cx="233704" cy="1198259"/>
          </a:xfrm>
          <a:custGeom>
            <a:avLst/>
            <a:gdLst>
              <a:gd name="connsiteX0" fmla="*/ 266953 w 273304"/>
              <a:gd name="connsiteY0" fmla="*/ 6350 h 1320304"/>
              <a:gd name="connsiteX1" fmla="*/ 6350 w 273304"/>
              <a:gd name="connsiteY1" fmla="*/ 1313954 h 1320304"/>
            </a:gdLst>
            <a:ahLst/>
            <a:cxnLst>
              <a:cxn ang="0">
                <a:pos x="connsiteX0" y="connsiteY0"/>
              </a:cxn>
              <a:cxn ang="1">
                <a:pos x="connsiteX1" y="connsiteY1"/>
              </a:cxn>
            </a:cxnLst>
            <a:rect l="l" t="t" r="r" b="b"/>
            <a:pathLst>
              <a:path w="273304" h="1320304">
                <a:moveTo>
                  <a:pt x="266953" y="6350"/>
                </a:moveTo>
                <a:cubicBezTo>
                  <a:pt x="207517" y="381241"/>
                  <a:pt x="114553" y="841514"/>
                  <a:pt x="6350" y="1313954"/>
                </a:cubicBezTo>
              </a:path>
            </a:pathLst>
          </a:custGeom>
          <a:ln w="12700">
            <a:solidFill>
              <a:srgbClr val="DEDEDE">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12" name="Freeform 3"/>
          <p:cNvSpPr/>
          <p:nvPr/>
        </p:nvSpPr>
        <p:spPr>
          <a:xfrm>
            <a:off x="2263304" y="2756354"/>
            <a:ext cx="644207" cy="322729"/>
          </a:xfrm>
          <a:custGeom>
            <a:avLst/>
            <a:gdLst>
              <a:gd name="connsiteX0" fmla="*/ 6350 w 753363"/>
              <a:gd name="connsiteY0" fmla="*/ 349249 h 355600"/>
              <a:gd name="connsiteX1" fmla="*/ 747014 w 753363"/>
              <a:gd name="connsiteY1" fmla="*/ 6350 h 355600"/>
            </a:gdLst>
            <a:ahLst/>
            <a:cxnLst>
              <a:cxn ang="0">
                <a:pos x="connsiteX0" y="connsiteY0"/>
              </a:cxn>
              <a:cxn ang="1">
                <a:pos x="connsiteX1" y="connsiteY1"/>
              </a:cxn>
            </a:cxnLst>
            <a:rect l="l" t="t" r="r" b="b"/>
            <a:pathLst>
              <a:path w="753363" h="355600">
                <a:moveTo>
                  <a:pt x="6350" y="349249"/>
                </a:moveTo>
                <a:cubicBezTo>
                  <a:pt x="135877" y="140436"/>
                  <a:pt x="425450" y="6350"/>
                  <a:pt x="747014" y="6350"/>
                </a:cubicBezTo>
              </a:path>
            </a:pathLst>
          </a:custGeom>
          <a:ln w="12700">
            <a:solidFill>
              <a:srgbClr val="DEDEDE">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13" name="Freeform 3"/>
          <p:cNvSpPr/>
          <p:nvPr/>
        </p:nvSpPr>
        <p:spPr>
          <a:xfrm>
            <a:off x="2152539" y="2981455"/>
            <a:ext cx="117727" cy="116639"/>
          </a:xfrm>
          <a:custGeom>
            <a:avLst/>
            <a:gdLst>
              <a:gd name="connsiteX0" fmla="*/ 94761 w 137674"/>
              <a:gd name="connsiteY0" fmla="*/ 15890 h 128519"/>
              <a:gd name="connsiteX1" fmla="*/ 6356 w 137674"/>
              <a:gd name="connsiteY1" fmla="*/ 31118 h 128519"/>
              <a:gd name="connsiteX2" fmla="*/ 42919 w 137674"/>
              <a:gd name="connsiteY2" fmla="*/ 113426 h 128519"/>
              <a:gd name="connsiteX3" fmla="*/ 131324 w 137674"/>
              <a:gd name="connsiteY3" fmla="*/ 96650 h 128519"/>
              <a:gd name="connsiteX4" fmla="*/ 94761 w 137674"/>
              <a:gd name="connsiteY4" fmla="*/ 15890 h 1285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7674" h="128519">
                <a:moveTo>
                  <a:pt x="94761" y="15890"/>
                </a:moveTo>
                <a:cubicBezTo>
                  <a:pt x="61220" y="-2422"/>
                  <a:pt x="21583" y="3686"/>
                  <a:pt x="6356" y="31118"/>
                </a:cubicBezTo>
                <a:cubicBezTo>
                  <a:pt x="-7385" y="58550"/>
                  <a:pt x="7893" y="95113"/>
                  <a:pt x="42919" y="113426"/>
                </a:cubicBezTo>
                <a:cubicBezTo>
                  <a:pt x="77997" y="131676"/>
                  <a:pt x="117582" y="124082"/>
                  <a:pt x="131324" y="96650"/>
                </a:cubicBezTo>
                <a:cubicBezTo>
                  <a:pt x="145014" y="70704"/>
                  <a:pt x="129787" y="34140"/>
                  <a:pt x="94761" y="15890"/>
                </a:cubicBezTo>
              </a:path>
            </a:pathLst>
          </a:custGeom>
          <a:solidFill>
            <a:srgbClr val="000000">
              <a:alpha val="0"/>
            </a:srgbClr>
          </a:solidFill>
          <a:ln w="12700">
            <a:solidFill>
              <a:srgbClr val="DEDEDE">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75" tIns="40087" rIns="80175" bIns="40087" rtlCol="0" anchor="ctr"/>
          <a:lstStyle/>
          <a:p>
            <a:pPr algn="ctr"/>
            <a:endParaRPr lang="zh-CN" altLang="en-US"/>
          </a:p>
        </p:txBody>
      </p:sp>
      <p:sp>
        <p:nvSpPr>
          <p:cNvPr id="14" name="Freeform 3"/>
          <p:cNvSpPr/>
          <p:nvPr/>
        </p:nvSpPr>
        <p:spPr>
          <a:xfrm>
            <a:off x="2993075" y="2474183"/>
            <a:ext cx="74748" cy="84832"/>
          </a:xfrm>
          <a:custGeom>
            <a:avLst/>
            <a:gdLst>
              <a:gd name="connsiteX0" fmla="*/ 42964 w 87414"/>
              <a:gd name="connsiteY0" fmla="*/ 6350 h 93472"/>
              <a:gd name="connsiteX1" fmla="*/ 6350 w 87414"/>
              <a:gd name="connsiteY1" fmla="*/ 45986 h 93472"/>
              <a:gd name="connsiteX2" fmla="*/ 42964 w 87414"/>
              <a:gd name="connsiteY2" fmla="*/ 87122 h 93472"/>
              <a:gd name="connsiteX3" fmla="*/ 81064 w 87414"/>
              <a:gd name="connsiteY3" fmla="*/ 45986 h 93472"/>
              <a:gd name="connsiteX4" fmla="*/ 42964 w 87414"/>
              <a:gd name="connsiteY4" fmla="*/ 6350 h 934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414" h="93472">
                <a:moveTo>
                  <a:pt x="42964" y="6350"/>
                </a:moveTo>
                <a:cubicBezTo>
                  <a:pt x="23126" y="6350"/>
                  <a:pt x="6350" y="23113"/>
                  <a:pt x="6350" y="45986"/>
                </a:cubicBezTo>
                <a:cubicBezTo>
                  <a:pt x="6350" y="68808"/>
                  <a:pt x="23126" y="87122"/>
                  <a:pt x="42964" y="87122"/>
                </a:cubicBezTo>
                <a:cubicBezTo>
                  <a:pt x="64299" y="87122"/>
                  <a:pt x="81064" y="68808"/>
                  <a:pt x="81064" y="45986"/>
                </a:cubicBezTo>
                <a:cubicBezTo>
                  <a:pt x="81064" y="23113"/>
                  <a:pt x="64299" y="6350"/>
                  <a:pt x="42964" y="6350"/>
                </a:cubicBezTo>
              </a:path>
            </a:pathLst>
          </a:custGeom>
          <a:solidFill>
            <a:srgbClr val="000000">
              <a:alpha val="0"/>
            </a:srgbClr>
          </a:solidFill>
          <a:ln w="12700">
            <a:solidFill>
              <a:srgbClr val="DEDEDE">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75" tIns="40087" rIns="80175" bIns="40087" rtlCol="0" anchor="ctr"/>
          <a:lstStyle/>
          <a:p>
            <a:pPr algn="ctr"/>
            <a:endParaRPr lang="zh-CN" altLang="en-US"/>
          </a:p>
        </p:txBody>
      </p:sp>
      <p:sp>
        <p:nvSpPr>
          <p:cNvPr id="15" name="Freeform 3"/>
          <p:cNvSpPr/>
          <p:nvPr/>
        </p:nvSpPr>
        <p:spPr>
          <a:xfrm>
            <a:off x="3097354" y="2183739"/>
            <a:ext cx="74705" cy="91759"/>
          </a:xfrm>
          <a:custGeom>
            <a:avLst/>
            <a:gdLst>
              <a:gd name="connsiteX0" fmla="*/ 42913 w 87363"/>
              <a:gd name="connsiteY0" fmla="*/ 6350 h 101104"/>
              <a:gd name="connsiteX1" fmla="*/ 6350 w 87363"/>
              <a:gd name="connsiteY1" fmla="*/ 50545 h 101104"/>
              <a:gd name="connsiteX2" fmla="*/ 42913 w 87363"/>
              <a:gd name="connsiteY2" fmla="*/ 94754 h 101104"/>
              <a:gd name="connsiteX3" fmla="*/ 81013 w 87363"/>
              <a:gd name="connsiteY3" fmla="*/ 50545 h 101104"/>
              <a:gd name="connsiteX4" fmla="*/ 42913 w 87363"/>
              <a:gd name="connsiteY4" fmla="*/ 6350 h 1011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363" h="101104">
                <a:moveTo>
                  <a:pt x="42913" y="6350"/>
                </a:moveTo>
                <a:cubicBezTo>
                  <a:pt x="23114" y="6350"/>
                  <a:pt x="6350" y="26149"/>
                  <a:pt x="6350" y="50545"/>
                </a:cubicBezTo>
                <a:cubicBezTo>
                  <a:pt x="6350" y="74904"/>
                  <a:pt x="23114" y="94754"/>
                  <a:pt x="42913" y="94754"/>
                </a:cubicBezTo>
                <a:cubicBezTo>
                  <a:pt x="64249" y="94754"/>
                  <a:pt x="81013" y="74904"/>
                  <a:pt x="81013" y="50545"/>
                </a:cubicBezTo>
                <a:cubicBezTo>
                  <a:pt x="81013" y="26149"/>
                  <a:pt x="64249" y="6350"/>
                  <a:pt x="42913" y="6350"/>
                </a:cubicBezTo>
              </a:path>
            </a:pathLst>
          </a:custGeom>
          <a:solidFill>
            <a:srgbClr val="000000">
              <a:alpha val="0"/>
            </a:srgbClr>
          </a:solidFill>
          <a:ln w="12700">
            <a:solidFill>
              <a:srgbClr val="DEDEDE">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75" tIns="40087" rIns="80175" bIns="40087" rtlCol="0" anchor="ctr"/>
          <a:lstStyle/>
          <a:p>
            <a:pPr algn="ctr"/>
            <a:endParaRPr lang="zh-CN" altLang="en-US"/>
          </a:p>
        </p:txBody>
      </p:sp>
      <p:sp>
        <p:nvSpPr>
          <p:cNvPr id="16" name="Freeform 3"/>
          <p:cNvSpPr/>
          <p:nvPr/>
        </p:nvSpPr>
        <p:spPr>
          <a:xfrm>
            <a:off x="1757896" y="3585054"/>
            <a:ext cx="169960" cy="355463"/>
          </a:xfrm>
          <a:custGeom>
            <a:avLst/>
            <a:gdLst>
              <a:gd name="connsiteX0" fmla="*/ 91427 w 198759"/>
              <a:gd name="connsiteY0" fmla="*/ 0 h 391667"/>
              <a:gd name="connsiteX1" fmla="*/ 131063 w 198759"/>
              <a:gd name="connsiteY1" fmla="*/ 3073 h 391667"/>
              <a:gd name="connsiteX2" fmla="*/ 182867 w 198759"/>
              <a:gd name="connsiteY2" fmla="*/ 234708 h 391667"/>
              <a:gd name="connsiteX3" fmla="*/ 4559 w 198759"/>
              <a:gd name="connsiteY3" fmla="*/ 391667 h 391667"/>
              <a:gd name="connsiteX4" fmla="*/ 0 w 198759"/>
              <a:gd name="connsiteY4" fmla="*/ 390181 h 391667"/>
              <a:gd name="connsiteX5" fmla="*/ 67068 w 198759"/>
              <a:gd name="connsiteY5" fmla="*/ 198145 h 391667"/>
              <a:gd name="connsiteX6" fmla="*/ 91427 w 198759"/>
              <a:gd name="connsiteY6" fmla="*/ 0 h 39166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98759" h="391667">
                <a:moveTo>
                  <a:pt x="91427" y="0"/>
                </a:moveTo>
                <a:cubicBezTo>
                  <a:pt x="105168" y="-1485"/>
                  <a:pt x="118859" y="-1485"/>
                  <a:pt x="131063" y="3073"/>
                </a:cubicBezTo>
                <a:cubicBezTo>
                  <a:pt x="195059" y="22872"/>
                  <a:pt x="217932" y="128041"/>
                  <a:pt x="182867" y="234708"/>
                </a:cubicBezTo>
                <a:cubicBezTo>
                  <a:pt x="147840" y="342900"/>
                  <a:pt x="68567" y="413003"/>
                  <a:pt x="4559" y="391667"/>
                </a:cubicBezTo>
                <a:cubicBezTo>
                  <a:pt x="3022" y="391667"/>
                  <a:pt x="1536" y="391667"/>
                  <a:pt x="0" y="390181"/>
                </a:cubicBezTo>
                <a:lnTo>
                  <a:pt x="67068" y="198145"/>
                </a:lnTo>
                <a:lnTo>
                  <a:pt x="91427" y="0"/>
                </a:lnTo>
              </a:path>
            </a:pathLst>
          </a:custGeom>
          <a:solidFill>
            <a:srgbClr val="DEDED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75" tIns="40087" rIns="80175" bIns="40087" rtlCol="0" anchor="ctr"/>
          <a:lstStyle/>
          <a:p>
            <a:pPr algn="ctr"/>
            <a:endParaRPr lang="zh-CN" altLang="en-US"/>
          </a:p>
        </p:txBody>
      </p:sp>
      <p:sp>
        <p:nvSpPr>
          <p:cNvPr id="17" name="Freeform 3"/>
          <p:cNvSpPr/>
          <p:nvPr/>
        </p:nvSpPr>
        <p:spPr>
          <a:xfrm>
            <a:off x="1954380" y="3636242"/>
            <a:ext cx="144928" cy="370689"/>
          </a:xfrm>
          <a:custGeom>
            <a:avLst/>
            <a:gdLst>
              <a:gd name="connsiteX0" fmla="*/ 110049 w 169485"/>
              <a:gd name="connsiteY0" fmla="*/ 408444 h 408444"/>
              <a:gd name="connsiteX1" fmla="*/ 107026 w 169485"/>
              <a:gd name="connsiteY1" fmla="*/ 408444 h 408444"/>
              <a:gd name="connsiteX2" fmla="*/ 359 w 169485"/>
              <a:gd name="connsiteY2" fmla="*/ 196608 h 408444"/>
              <a:gd name="connsiteX3" fmla="*/ 135995 w 169485"/>
              <a:gd name="connsiteY3" fmla="*/ 0 h 408444"/>
              <a:gd name="connsiteX4" fmla="*/ 169485 w 169485"/>
              <a:gd name="connsiteY4" fmla="*/ 10667 h 408444"/>
              <a:gd name="connsiteX5" fmla="*/ 120717 w 169485"/>
              <a:gd name="connsiteY5" fmla="*/ 204203 h 408444"/>
              <a:gd name="connsiteX6" fmla="*/ 110049 w 169485"/>
              <a:gd name="connsiteY6" fmla="*/ 408444 h 40844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69485" h="408444">
                <a:moveTo>
                  <a:pt x="110049" y="408444"/>
                </a:moveTo>
                <a:cubicBezTo>
                  <a:pt x="108563" y="408444"/>
                  <a:pt x="108563" y="408444"/>
                  <a:pt x="107026" y="408444"/>
                </a:cubicBezTo>
                <a:cubicBezTo>
                  <a:pt x="39945" y="403872"/>
                  <a:pt x="-7273" y="309371"/>
                  <a:pt x="359" y="196608"/>
                </a:cubicBezTo>
                <a:cubicBezTo>
                  <a:pt x="7953" y="83794"/>
                  <a:pt x="68926" y="-4559"/>
                  <a:pt x="135995" y="0"/>
                </a:cubicBezTo>
                <a:cubicBezTo>
                  <a:pt x="146663" y="1549"/>
                  <a:pt x="158817" y="4571"/>
                  <a:pt x="169485" y="10667"/>
                </a:cubicBezTo>
                <a:lnTo>
                  <a:pt x="120717" y="204203"/>
                </a:lnTo>
                <a:lnTo>
                  <a:pt x="110049" y="408444"/>
                </a:lnTo>
              </a:path>
            </a:pathLst>
          </a:custGeom>
          <a:solidFill>
            <a:srgbClr val="DEDEDE">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175" tIns="40087" rIns="80175" bIns="40087" rtlCol="0" anchor="ctr"/>
          <a:lstStyle/>
          <a:p>
            <a:pPr algn="ctr"/>
            <a:endParaRPr lang="zh-CN" altLang="en-US"/>
          </a:p>
        </p:txBody>
      </p:sp>
      <p:sp>
        <p:nvSpPr>
          <p:cNvPr id="18" name="Freeform 3"/>
          <p:cNvSpPr/>
          <p:nvPr/>
        </p:nvSpPr>
        <p:spPr>
          <a:xfrm>
            <a:off x="1871438" y="3071694"/>
            <a:ext cx="363619" cy="1658852"/>
          </a:xfrm>
          <a:custGeom>
            <a:avLst/>
            <a:gdLst>
              <a:gd name="connsiteX0" fmla="*/ 112583 w 425232"/>
              <a:gd name="connsiteY0" fmla="*/ 1821459 h 1827809"/>
              <a:gd name="connsiteX1" fmla="*/ 75982 w 425232"/>
              <a:gd name="connsiteY1" fmla="*/ 841527 h 1827809"/>
              <a:gd name="connsiteX2" fmla="*/ 418882 w 425232"/>
              <a:gd name="connsiteY2" fmla="*/ 6350 h 1827809"/>
            </a:gdLst>
            <a:ahLst/>
            <a:cxnLst>
              <a:cxn ang="0">
                <a:pos x="connsiteX0" y="connsiteY0"/>
              </a:cxn>
              <a:cxn ang="1">
                <a:pos x="connsiteX1" y="connsiteY1"/>
              </a:cxn>
              <a:cxn ang="2">
                <a:pos x="connsiteX2" y="connsiteY2"/>
              </a:cxn>
            </a:cxnLst>
            <a:rect l="l" t="t" r="r" b="b"/>
            <a:pathLst>
              <a:path w="425232" h="1827809">
                <a:moveTo>
                  <a:pt x="112583" y="1821459"/>
                </a:moveTo>
                <a:cubicBezTo>
                  <a:pt x="-13920" y="1768081"/>
                  <a:pt x="-29148" y="1336827"/>
                  <a:pt x="75982" y="841527"/>
                </a:cubicBezTo>
                <a:cubicBezTo>
                  <a:pt x="158278" y="455904"/>
                  <a:pt x="293914" y="123672"/>
                  <a:pt x="418882" y="6350"/>
                </a:cubicBezTo>
              </a:path>
            </a:pathLst>
          </a:custGeom>
          <a:ln w="12700">
            <a:solidFill>
              <a:srgbClr val="DEDEDE">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19" name="Freeform 3"/>
          <p:cNvSpPr/>
          <p:nvPr/>
        </p:nvSpPr>
        <p:spPr>
          <a:xfrm>
            <a:off x="2996987" y="1335850"/>
            <a:ext cx="211549" cy="1053065"/>
          </a:xfrm>
          <a:custGeom>
            <a:avLst/>
            <a:gdLst>
              <a:gd name="connsiteX0" fmla="*/ 241046 w 247395"/>
              <a:gd name="connsiteY0" fmla="*/ 6350 h 1160322"/>
              <a:gd name="connsiteX1" fmla="*/ 6350 w 247395"/>
              <a:gd name="connsiteY1" fmla="*/ 1153972 h 1160322"/>
            </a:gdLst>
            <a:ahLst/>
            <a:cxnLst>
              <a:cxn ang="0">
                <a:pos x="connsiteX0" y="connsiteY0"/>
              </a:cxn>
              <a:cxn ang="1">
                <a:pos x="connsiteX1" y="connsiteY1"/>
              </a:cxn>
            </a:cxnLst>
            <a:rect l="l" t="t" r="r" b="b"/>
            <a:pathLst>
              <a:path w="247395" h="1160322">
                <a:moveTo>
                  <a:pt x="241046" y="6350"/>
                </a:moveTo>
                <a:cubicBezTo>
                  <a:pt x="181622" y="349249"/>
                  <a:pt x="100850" y="748563"/>
                  <a:pt x="6350" y="1153972"/>
                </a:cubicBezTo>
              </a:path>
            </a:pathLst>
          </a:custGeom>
          <a:ln w="12700">
            <a:solidFill>
              <a:srgbClr val="DEDEDE">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20" name="Freeform 3"/>
          <p:cNvSpPr/>
          <p:nvPr/>
        </p:nvSpPr>
        <p:spPr>
          <a:xfrm>
            <a:off x="2742877" y="2356629"/>
            <a:ext cx="289741" cy="277075"/>
          </a:xfrm>
          <a:custGeom>
            <a:avLst/>
            <a:gdLst>
              <a:gd name="connsiteX0" fmla="*/ 332485 w 338836"/>
              <a:gd name="connsiteY0" fmla="*/ 6350 h 305295"/>
              <a:gd name="connsiteX1" fmla="*/ 6350 w 338836"/>
              <a:gd name="connsiteY1" fmla="*/ 298945 h 305295"/>
            </a:gdLst>
            <a:ahLst/>
            <a:cxnLst>
              <a:cxn ang="0">
                <a:pos x="connsiteX0" y="connsiteY0"/>
              </a:cxn>
              <a:cxn ang="1">
                <a:pos x="connsiteX1" y="connsiteY1"/>
              </a:cxn>
            </a:cxnLst>
            <a:rect l="l" t="t" r="r" b="b"/>
            <a:pathLst>
              <a:path w="338836" h="305295">
                <a:moveTo>
                  <a:pt x="332485" y="6350"/>
                </a:moveTo>
                <a:cubicBezTo>
                  <a:pt x="282181" y="151104"/>
                  <a:pt x="160286" y="262382"/>
                  <a:pt x="6350" y="298945"/>
                </a:cubicBezTo>
              </a:path>
            </a:pathLst>
          </a:custGeom>
          <a:ln w="12700">
            <a:solidFill>
              <a:srgbClr val="DEDEDE">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21" name="Freeform 3"/>
          <p:cNvSpPr/>
          <p:nvPr/>
        </p:nvSpPr>
        <p:spPr>
          <a:xfrm>
            <a:off x="2153857" y="2626315"/>
            <a:ext cx="586856" cy="394687"/>
          </a:xfrm>
          <a:custGeom>
            <a:avLst/>
            <a:gdLst>
              <a:gd name="connsiteX0" fmla="*/ 6350 w 686295"/>
              <a:gd name="connsiteY0" fmla="*/ 428536 h 434886"/>
              <a:gd name="connsiteX1" fmla="*/ 679945 w 686295"/>
              <a:gd name="connsiteY1" fmla="*/ 6350 h 434886"/>
            </a:gdLst>
            <a:ahLst/>
            <a:cxnLst>
              <a:cxn ang="0">
                <a:pos x="connsiteX0" y="connsiteY0"/>
              </a:cxn>
              <a:cxn ang="1">
                <a:pos x="connsiteX1" y="connsiteY1"/>
              </a:cxn>
            </a:cxnLst>
            <a:rect l="l" t="t" r="r" b="b"/>
            <a:pathLst>
              <a:path w="686295" h="434886">
                <a:moveTo>
                  <a:pt x="6350" y="428536"/>
                </a:moveTo>
                <a:cubicBezTo>
                  <a:pt x="90144" y="180086"/>
                  <a:pt x="364477" y="6350"/>
                  <a:pt x="679945" y="6350"/>
                </a:cubicBezTo>
              </a:path>
            </a:pathLst>
          </a:custGeom>
          <a:ln w="12700">
            <a:solidFill>
              <a:srgbClr val="DEDEDE">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22" name="Freeform 3"/>
          <p:cNvSpPr/>
          <p:nvPr/>
        </p:nvSpPr>
        <p:spPr>
          <a:xfrm>
            <a:off x="5767348" y="2529289"/>
            <a:ext cx="387903" cy="830787"/>
          </a:xfrm>
          <a:custGeom>
            <a:avLst/>
            <a:gdLst>
              <a:gd name="connsiteX0" fmla="*/ 440931 w 453631"/>
              <a:gd name="connsiteY0" fmla="*/ 12700 h 915403"/>
              <a:gd name="connsiteX1" fmla="*/ 12700 w 453631"/>
              <a:gd name="connsiteY1" fmla="*/ 902703 h 915403"/>
            </a:gdLst>
            <a:ahLst/>
            <a:cxnLst>
              <a:cxn ang="0">
                <a:pos x="connsiteX0" y="connsiteY0"/>
              </a:cxn>
              <a:cxn ang="1">
                <a:pos x="connsiteX1" y="connsiteY1"/>
              </a:cxn>
            </a:cxnLst>
            <a:rect l="l" t="t" r="r" b="b"/>
            <a:pathLst>
              <a:path w="453631" h="915403">
                <a:moveTo>
                  <a:pt x="440931" y="12700"/>
                </a:moveTo>
                <a:lnTo>
                  <a:pt x="12700" y="902703"/>
                </a:lnTo>
              </a:path>
            </a:pathLst>
          </a:custGeom>
          <a:ln w="25400">
            <a:solidFill>
              <a:srgbClr val="FFFF00">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sp>
        <p:nvSpPr>
          <p:cNvPr id="23" name="Freeform 3"/>
          <p:cNvSpPr/>
          <p:nvPr/>
        </p:nvSpPr>
        <p:spPr>
          <a:xfrm>
            <a:off x="2900561" y="2497685"/>
            <a:ext cx="281933" cy="261907"/>
          </a:xfrm>
          <a:custGeom>
            <a:avLst/>
            <a:gdLst>
              <a:gd name="connsiteX0" fmla="*/ 323354 w 329705"/>
              <a:gd name="connsiteY0" fmla="*/ 6350 h 288582"/>
              <a:gd name="connsiteX1" fmla="*/ 306578 w 329705"/>
              <a:gd name="connsiteY1" fmla="*/ 49022 h 288582"/>
              <a:gd name="connsiteX2" fmla="*/ 298945 w 329705"/>
              <a:gd name="connsiteY2" fmla="*/ 64299 h 288582"/>
              <a:gd name="connsiteX3" fmla="*/ 289814 w 329705"/>
              <a:gd name="connsiteY3" fmla="*/ 77990 h 288582"/>
              <a:gd name="connsiteX4" fmla="*/ 280682 w 329705"/>
              <a:gd name="connsiteY4" fmla="*/ 91731 h 288582"/>
              <a:gd name="connsiteX5" fmla="*/ 273050 w 329705"/>
              <a:gd name="connsiteY5" fmla="*/ 106959 h 288582"/>
              <a:gd name="connsiteX6" fmla="*/ 263918 w 329705"/>
              <a:gd name="connsiteY6" fmla="*/ 120650 h 288582"/>
              <a:gd name="connsiteX7" fmla="*/ 256285 w 329705"/>
              <a:gd name="connsiteY7" fmla="*/ 135877 h 288582"/>
              <a:gd name="connsiteX8" fmla="*/ 242582 w 329705"/>
              <a:gd name="connsiteY8" fmla="*/ 145059 h 288582"/>
              <a:gd name="connsiteX9" fmla="*/ 239509 w 329705"/>
              <a:gd name="connsiteY9" fmla="*/ 158750 h 288582"/>
              <a:gd name="connsiteX10" fmla="*/ 225818 w 329705"/>
              <a:gd name="connsiteY10" fmla="*/ 167931 h 288582"/>
              <a:gd name="connsiteX11" fmla="*/ 218185 w 329705"/>
              <a:gd name="connsiteY11" fmla="*/ 183159 h 288582"/>
              <a:gd name="connsiteX12" fmla="*/ 204482 w 329705"/>
              <a:gd name="connsiteY12" fmla="*/ 192290 h 288582"/>
              <a:gd name="connsiteX13" fmla="*/ 192278 w 329705"/>
              <a:gd name="connsiteY13" fmla="*/ 201422 h 288582"/>
              <a:gd name="connsiteX14" fmla="*/ 184645 w 329705"/>
              <a:gd name="connsiteY14" fmla="*/ 216699 h 288582"/>
              <a:gd name="connsiteX15" fmla="*/ 170954 w 329705"/>
              <a:gd name="connsiteY15" fmla="*/ 221259 h 288582"/>
              <a:gd name="connsiteX16" fmla="*/ 158750 w 329705"/>
              <a:gd name="connsiteY16" fmla="*/ 234950 h 288582"/>
              <a:gd name="connsiteX17" fmla="*/ 146545 w 329705"/>
              <a:gd name="connsiteY17" fmla="*/ 239522 h 288582"/>
              <a:gd name="connsiteX18" fmla="*/ 132854 w 329705"/>
              <a:gd name="connsiteY18" fmla="*/ 250177 h 288582"/>
              <a:gd name="connsiteX19" fmla="*/ 120650 w 329705"/>
              <a:gd name="connsiteY19" fmla="*/ 254799 h 288582"/>
              <a:gd name="connsiteX20" fmla="*/ 108445 w 329705"/>
              <a:gd name="connsiteY20" fmla="*/ 259359 h 288582"/>
              <a:gd name="connsiteX21" fmla="*/ 94754 w 329705"/>
              <a:gd name="connsiteY21" fmla="*/ 259359 h 288582"/>
              <a:gd name="connsiteX22" fmla="*/ 82550 w 329705"/>
              <a:gd name="connsiteY22" fmla="*/ 263918 h 288582"/>
              <a:gd name="connsiteX23" fmla="*/ 70345 w 329705"/>
              <a:gd name="connsiteY23" fmla="*/ 263918 h 288582"/>
              <a:gd name="connsiteX24" fmla="*/ 56654 w 329705"/>
              <a:gd name="connsiteY24" fmla="*/ 273050 h 288582"/>
              <a:gd name="connsiteX25" fmla="*/ 44450 w 329705"/>
              <a:gd name="connsiteY25" fmla="*/ 268490 h 288582"/>
              <a:gd name="connsiteX26" fmla="*/ 32245 w 329705"/>
              <a:gd name="connsiteY26" fmla="*/ 277622 h 288582"/>
              <a:gd name="connsiteX27" fmla="*/ 18554 w 329705"/>
              <a:gd name="connsiteY27" fmla="*/ 273050 h 288582"/>
              <a:gd name="connsiteX28" fmla="*/ 6350 w 329705"/>
              <a:gd name="connsiteY28" fmla="*/ 282231 h 28858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Lst>
            <a:rect l="l" t="t" r="r" b="b"/>
            <a:pathLst>
              <a:path w="329705" h="288582">
                <a:moveTo>
                  <a:pt x="323354" y="6350"/>
                </a:moveTo>
                <a:lnTo>
                  <a:pt x="306578" y="49022"/>
                </a:lnTo>
                <a:lnTo>
                  <a:pt x="298945" y="64299"/>
                </a:lnTo>
                <a:lnTo>
                  <a:pt x="289814" y="77990"/>
                </a:lnTo>
                <a:lnTo>
                  <a:pt x="280682" y="91731"/>
                </a:lnTo>
                <a:lnTo>
                  <a:pt x="273050" y="106959"/>
                </a:lnTo>
                <a:lnTo>
                  <a:pt x="263918" y="120650"/>
                </a:lnTo>
                <a:lnTo>
                  <a:pt x="256285" y="135877"/>
                </a:lnTo>
                <a:lnTo>
                  <a:pt x="242582" y="145059"/>
                </a:lnTo>
                <a:lnTo>
                  <a:pt x="239509" y="158750"/>
                </a:lnTo>
                <a:lnTo>
                  <a:pt x="225818" y="167931"/>
                </a:lnTo>
                <a:lnTo>
                  <a:pt x="218185" y="183159"/>
                </a:lnTo>
                <a:lnTo>
                  <a:pt x="204482" y="192290"/>
                </a:lnTo>
                <a:lnTo>
                  <a:pt x="192278" y="201422"/>
                </a:lnTo>
                <a:lnTo>
                  <a:pt x="184645" y="216699"/>
                </a:lnTo>
                <a:lnTo>
                  <a:pt x="170954" y="221259"/>
                </a:lnTo>
                <a:lnTo>
                  <a:pt x="158750" y="234950"/>
                </a:lnTo>
                <a:lnTo>
                  <a:pt x="146545" y="239522"/>
                </a:lnTo>
                <a:lnTo>
                  <a:pt x="132854" y="250177"/>
                </a:lnTo>
                <a:lnTo>
                  <a:pt x="120650" y="254799"/>
                </a:lnTo>
                <a:lnTo>
                  <a:pt x="108445" y="259359"/>
                </a:lnTo>
                <a:lnTo>
                  <a:pt x="94754" y="259359"/>
                </a:lnTo>
                <a:lnTo>
                  <a:pt x="82550" y="263918"/>
                </a:lnTo>
                <a:lnTo>
                  <a:pt x="70345" y="263918"/>
                </a:lnTo>
                <a:lnTo>
                  <a:pt x="56654" y="273050"/>
                </a:lnTo>
                <a:lnTo>
                  <a:pt x="44450" y="268490"/>
                </a:lnTo>
                <a:lnTo>
                  <a:pt x="32245" y="277622"/>
                </a:lnTo>
                <a:lnTo>
                  <a:pt x="18554" y="273050"/>
                </a:lnTo>
                <a:lnTo>
                  <a:pt x="6350" y="282231"/>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lIns="80175" tIns="40087" rIns="80175" bIns="40087"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640735" y="1118028"/>
            <a:ext cx="7862537" cy="80683"/>
          </a:xfrm>
          <a:prstGeom prst="rect">
            <a:avLst/>
          </a:prstGeom>
          <a:noFill/>
        </p:spPr>
      </p:pic>
      <p:pic>
        <p:nvPicPr>
          <p:cNvPr id="24" name="Picture 3"/>
          <p:cNvPicPr>
            <a:picLocks noChangeAspect="1" noChangeArrowheads="1"/>
          </p:cNvPicPr>
          <p:nvPr/>
        </p:nvPicPr>
        <p:blipFill>
          <a:blip r:embed="rId3"/>
          <a:srcRect/>
          <a:stretch>
            <a:fillRect/>
          </a:stretch>
        </p:blipFill>
        <p:spPr bwMode="auto">
          <a:xfrm>
            <a:off x="2877863" y="1901799"/>
            <a:ext cx="152039" cy="564776"/>
          </a:xfrm>
          <a:prstGeom prst="rect">
            <a:avLst/>
          </a:prstGeom>
          <a:noFill/>
        </p:spPr>
      </p:pic>
      <p:pic>
        <p:nvPicPr>
          <p:cNvPr id="25" name="Picture 3"/>
          <p:cNvPicPr>
            <a:picLocks noChangeAspect="1" noChangeArrowheads="1"/>
          </p:cNvPicPr>
          <p:nvPr/>
        </p:nvPicPr>
        <p:blipFill>
          <a:blip r:embed="rId4"/>
          <a:srcRect/>
          <a:stretch>
            <a:fillRect/>
          </a:stretch>
        </p:blipFill>
        <p:spPr bwMode="auto">
          <a:xfrm>
            <a:off x="1813599" y="2939145"/>
            <a:ext cx="238917" cy="253573"/>
          </a:xfrm>
          <a:prstGeom prst="rect">
            <a:avLst/>
          </a:prstGeom>
          <a:noFill/>
        </p:spPr>
      </p:pic>
      <p:pic>
        <p:nvPicPr>
          <p:cNvPr id="26" name="Picture 3"/>
          <p:cNvPicPr>
            <a:picLocks noChangeAspect="1" noChangeArrowheads="1"/>
          </p:cNvPicPr>
          <p:nvPr/>
        </p:nvPicPr>
        <p:blipFill>
          <a:blip r:embed="rId5"/>
          <a:srcRect/>
          <a:stretch>
            <a:fillRect/>
          </a:stretch>
        </p:blipFill>
        <p:spPr bwMode="auto">
          <a:xfrm>
            <a:off x="5191014" y="3307977"/>
            <a:ext cx="152039" cy="518672"/>
          </a:xfrm>
          <a:prstGeom prst="rect">
            <a:avLst/>
          </a:prstGeom>
          <a:noFill/>
        </p:spPr>
      </p:pic>
      <p:pic>
        <p:nvPicPr>
          <p:cNvPr id="27" name="Picture 3"/>
          <p:cNvPicPr>
            <a:picLocks noChangeAspect="1" noChangeArrowheads="1"/>
          </p:cNvPicPr>
          <p:nvPr/>
        </p:nvPicPr>
        <p:blipFill>
          <a:blip r:embed="rId6"/>
          <a:srcRect/>
          <a:stretch>
            <a:fillRect/>
          </a:stretch>
        </p:blipFill>
        <p:spPr bwMode="auto">
          <a:xfrm>
            <a:off x="6505056" y="3307977"/>
            <a:ext cx="152039" cy="518672"/>
          </a:xfrm>
          <a:prstGeom prst="rect">
            <a:avLst/>
          </a:prstGeom>
          <a:noFill/>
        </p:spPr>
      </p:pic>
      <p:pic>
        <p:nvPicPr>
          <p:cNvPr id="28" name="Picture 3"/>
          <p:cNvPicPr>
            <a:picLocks noChangeAspect="1" noChangeArrowheads="1"/>
          </p:cNvPicPr>
          <p:nvPr/>
        </p:nvPicPr>
        <p:blipFill>
          <a:blip r:embed="rId7"/>
          <a:srcRect/>
          <a:stretch>
            <a:fillRect/>
          </a:stretch>
        </p:blipFill>
        <p:spPr bwMode="auto">
          <a:xfrm>
            <a:off x="1976498" y="4276165"/>
            <a:ext cx="499553" cy="92208"/>
          </a:xfrm>
          <a:prstGeom prst="rect">
            <a:avLst/>
          </a:prstGeom>
          <a:noFill/>
        </p:spPr>
      </p:pic>
      <p:pic>
        <p:nvPicPr>
          <p:cNvPr id="29" name="Picture 3"/>
          <p:cNvPicPr>
            <a:picLocks noChangeAspect="1" noChangeArrowheads="1"/>
          </p:cNvPicPr>
          <p:nvPr/>
        </p:nvPicPr>
        <p:blipFill>
          <a:blip r:embed="rId8"/>
          <a:srcRect/>
          <a:stretch>
            <a:fillRect/>
          </a:stretch>
        </p:blipFill>
        <p:spPr bwMode="auto">
          <a:xfrm>
            <a:off x="1238024" y="5082991"/>
            <a:ext cx="6733112" cy="1141079"/>
          </a:xfrm>
          <a:prstGeom prst="rect">
            <a:avLst/>
          </a:prstGeom>
          <a:noFill/>
        </p:spPr>
      </p:pic>
      <p:pic>
        <p:nvPicPr>
          <p:cNvPr id="30" name="Picture 3"/>
          <p:cNvPicPr>
            <a:picLocks noChangeAspect="1" noChangeArrowheads="1"/>
          </p:cNvPicPr>
          <p:nvPr/>
        </p:nvPicPr>
        <p:blipFill>
          <a:blip r:embed="rId9"/>
          <a:srcRect/>
          <a:stretch>
            <a:fillRect/>
          </a:stretch>
        </p:blipFill>
        <p:spPr bwMode="auto">
          <a:xfrm>
            <a:off x="651595" y="311207"/>
            <a:ext cx="7840817" cy="6235593"/>
          </a:xfrm>
          <a:prstGeom prst="rect">
            <a:avLst/>
          </a:prstGeom>
          <a:noFill/>
        </p:spPr>
      </p:pic>
      <p:sp>
        <p:nvSpPr>
          <p:cNvPr id="2" name="TextBox 1"/>
          <p:cNvSpPr txBox="1"/>
          <p:nvPr/>
        </p:nvSpPr>
        <p:spPr>
          <a:xfrm>
            <a:off x="2552070" y="4160907"/>
            <a:ext cx="387927" cy="489319"/>
          </a:xfrm>
          <a:prstGeom prst="rect">
            <a:avLst/>
          </a:prstGeom>
          <a:noFill/>
        </p:spPr>
        <p:txBody>
          <a:bodyPr wrap="none" lIns="0" tIns="0" rIns="0" bIns="40087" rtlCol="0">
            <a:spAutoFit/>
          </a:bodyPr>
          <a:lstStyle/>
          <a:p>
            <a:pPr>
              <a:lnSpc>
                <a:spcPts val="3507"/>
              </a:lnSpc>
            </a:pPr>
            <a:r>
              <a:rPr lang="en-US" altLang="zh-CN" sz="3200" dirty="0">
                <a:solidFill>
                  <a:srgbClr val="FFFFFF"/>
                </a:solidFill>
                <a:latin typeface="Segoe UI" pitchFamily="18" charset="0"/>
                <a:cs typeface="Segoe UI" pitchFamily="18" charset="0"/>
              </a:rPr>
              <a:t>P</a:t>
            </a:r>
            <a:r>
              <a:rPr lang="en-US" altLang="zh-CN" sz="2100" dirty="0">
                <a:solidFill>
                  <a:srgbClr val="FFFFFF"/>
                </a:solidFill>
                <a:latin typeface="Segoe UI" pitchFamily="18" charset="0"/>
                <a:cs typeface="Segoe UI" pitchFamily="18" charset="0"/>
              </a:rPr>
              <a:t>d</a:t>
            </a:r>
          </a:p>
        </p:txBody>
      </p:sp>
      <p:sp>
        <p:nvSpPr>
          <p:cNvPr id="31" name="TextBox 1"/>
          <p:cNvSpPr txBox="1"/>
          <p:nvPr/>
        </p:nvSpPr>
        <p:spPr>
          <a:xfrm>
            <a:off x="1444361" y="2432000"/>
            <a:ext cx="354264" cy="489319"/>
          </a:xfrm>
          <a:prstGeom prst="rect">
            <a:avLst/>
          </a:prstGeom>
          <a:noFill/>
        </p:spPr>
        <p:txBody>
          <a:bodyPr wrap="none" lIns="0" tIns="0" rIns="0" bIns="40087" rtlCol="0">
            <a:spAutoFit/>
          </a:bodyPr>
          <a:lstStyle/>
          <a:p>
            <a:pPr>
              <a:lnSpc>
                <a:spcPts val="3507"/>
              </a:lnSpc>
            </a:pPr>
            <a:r>
              <a:rPr lang="en-US" altLang="zh-CN" sz="3200" dirty="0">
                <a:solidFill>
                  <a:srgbClr val="FFFFFF"/>
                </a:solidFill>
                <a:latin typeface="Segoe UI" pitchFamily="18" charset="0"/>
                <a:cs typeface="Segoe UI" pitchFamily="18" charset="0"/>
              </a:rPr>
              <a:t>P</a:t>
            </a:r>
            <a:r>
              <a:rPr lang="en-US" altLang="zh-CN" sz="2100" dirty="0">
                <a:solidFill>
                  <a:srgbClr val="FFFFFF"/>
                </a:solidFill>
                <a:latin typeface="Segoe UI" pitchFamily="18" charset="0"/>
                <a:cs typeface="Segoe UI" pitchFamily="18" charset="0"/>
              </a:rPr>
              <a:t>c</a:t>
            </a:r>
          </a:p>
        </p:txBody>
      </p:sp>
      <p:sp>
        <p:nvSpPr>
          <p:cNvPr id="1024" name="TextBox 1"/>
          <p:cNvSpPr txBox="1"/>
          <p:nvPr/>
        </p:nvSpPr>
        <p:spPr>
          <a:xfrm>
            <a:off x="1683282" y="622410"/>
            <a:ext cx="5307543" cy="1271585"/>
          </a:xfrm>
          <a:prstGeom prst="rect">
            <a:avLst/>
          </a:prstGeom>
          <a:noFill/>
        </p:spPr>
        <p:txBody>
          <a:bodyPr wrap="none" lIns="0" tIns="0" rIns="0" bIns="40087" rtlCol="0">
            <a:spAutoFit/>
          </a:bodyPr>
          <a:lstStyle/>
          <a:p>
            <a:pPr>
              <a:lnSpc>
                <a:spcPts val="2631"/>
              </a:lnSpc>
              <a:tabLst>
                <a:tab pos="1002158" algn="l"/>
              </a:tabLst>
            </a:pPr>
            <a:r>
              <a:rPr lang="en-US" altLang="zh-CN" sz="2800" dirty="0">
                <a:solidFill>
                  <a:srgbClr val="FAFD00"/>
                </a:solidFill>
                <a:latin typeface="Segoe UI" pitchFamily="18" charset="0"/>
                <a:cs typeface="Segoe UI" pitchFamily="18" charset="0"/>
              </a:rPr>
              <a:t>FFR</a:t>
            </a:r>
            <a:r>
              <a:rPr lang="en-US" altLang="zh-CN" sz="2800" dirty="0">
                <a:latin typeface="Times New Roman" pitchFamily="18" charset="0"/>
                <a:cs typeface="Times New Roman" pitchFamily="18" charset="0"/>
              </a:rPr>
              <a:t> </a:t>
            </a:r>
            <a:r>
              <a:rPr lang="en-US" altLang="zh-CN" sz="2800" dirty="0">
                <a:solidFill>
                  <a:srgbClr val="FAFD00"/>
                </a:solidFill>
                <a:latin typeface="Segoe UI" pitchFamily="18" charset="0"/>
                <a:cs typeface="Segoe UI" pitchFamily="18" charset="0"/>
              </a:rPr>
              <a:t>and</a:t>
            </a:r>
            <a:r>
              <a:rPr lang="en-US" altLang="zh-CN" sz="2800" dirty="0">
                <a:latin typeface="Times New Roman" pitchFamily="18" charset="0"/>
                <a:cs typeface="Times New Roman" pitchFamily="18" charset="0"/>
              </a:rPr>
              <a:t> </a:t>
            </a:r>
            <a:r>
              <a:rPr lang="en-US" altLang="zh-CN" sz="2800" dirty="0">
                <a:solidFill>
                  <a:srgbClr val="FAFD00"/>
                </a:solidFill>
                <a:latin typeface="Segoe UI" pitchFamily="18" charset="0"/>
                <a:cs typeface="Segoe UI" pitchFamily="18" charset="0"/>
              </a:rPr>
              <a:t>Guidings</a:t>
            </a:r>
            <a:r>
              <a:rPr lang="en-US" altLang="zh-CN" sz="2800" dirty="0">
                <a:latin typeface="Times New Roman" pitchFamily="18" charset="0"/>
                <a:cs typeface="Times New Roman" pitchFamily="18" charset="0"/>
              </a:rPr>
              <a:t> </a:t>
            </a:r>
            <a:r>
              <a:rPr lang="en-US" altLang="zh-CN" sz="2800" dirty="0">
                <a:solidFill>
                  <a:srgbClr val="FAFD00"/>
                </a:solidFill>
                <a:latin typeface="Segoe UI" pitchFamily="18" charset="0"/>
                <a:cs typeface="Segoe UI" pitchFamily="18" charset="0"/>
              </a:rPr>
              <a:t>with</a:t>
            </a:r>
            <a:r>
              <a:rPr lang="en-US" altLang="zh-CN" sz="2800" dirty="0">
                <a:latin typeface="Times New Roman" pitchFamily="18" charset="0"/>
                <a:cs typeface="Times New Roman" pitchFamily="18" charset="0"/>
              </a:rPr>
              <a:t> </a:t>
            </a:r>
            <a:r>
              <a:rPr lang="en-US" altLang="zh-CN" sz="2800" dirty="0">
                <a:solidFill>
                  <a:srgbClr val="FAFD00"/>
                </a:solidFill>
                <a:latin typeface="Segoe UI" pitchFamily="18" charset="0"/>
                <a:cs typeface="Segoe UI" pitchFamily="18" charset="0"/>
              </a:rPr>
              <a:t>Side-Holes</a:t>
            </a:r>
          </a:p>
          <a:p>
            <a:pPr>
              <a:lnSpc>
                <a:spcPts val="877"/>
              </a:lnSpc>
            </a:pPr>
            <a:endParaRPr lang="en-US" altLang="zh-CN" dirty="0"/>
          </a:p>
          <a:p>
            <a:pPr>
              <a:lnSpc>
                <a:spcPts val="877"/>
              </a:lnSpc>
            </a:pPr>
            <a:endParaRPr lang="en-US" altLang="zh-CN" dirty="0"/>
          </a:p>
          <a:p>
            <a:pPr>
              <a:lnSpc>
                <a:spcPts val="877"/>
              </a:lnSpc>
            </a:pPr>
            <a:endParaRPr lang="en-US" altLang="zh-CN" dirty="0"/>
          </a:p>
          <a:p>
            <a:pPr>
              <a:lnSpc>
                <a:spcPts val="4296"/>
              </a:lnSpc>
              <a:tabLst>
                <a:tab pos="1002158" algn="l"/>
              </a:tabLst>
            </a:pPr>
            <a:r>
              <a:rPr lang="en-US" altLang="zh-CN" dirty="0"/>
              <a:t>	</a:t>
            </a:r>
            <a:r>
              <a:rPr lang="en-US" altLang="zh-CN" sz="3200" dirty="0">
                <a:solidFill>
                  <a:srgbClr val="FFFFFF"/>
                </a:solidFill>
                <a:latin typeface="Segoe UI" pitchFamily="18" charset="0"/>
                <a:cs typeface="Segoe UI" pitchFamily="18" charset="0"/>
              </a:rPr>
              <a:t>P</a:t>
            </a:r>
            <a:r>
              <a:rPr lang="en-US" altLang="zh-CN" sz="2100" dirty="0">
                <a:solidFill>
                  <a:srgbClr val="FFFFFF"/>
                </a:solidFill>
                <a:latin typeface="Segoe UI" pitchFamily="18" charset="0"/>
                <a:cs typeface="Segoe UI" pitchFamily="18" charset="0"/>
              </a:rPr>
              <a:t>a</a:t>
            </a:r>
          </a:p>
        </p:txBody>
      </p:sp>
      <p:sp>
        <p:nvSpPr>
          <p:cNvPr id="1025" name="TextBox 1"/>
          <p:cNvSpPr txBox="1"/>
          <p:nvPr/>
        </p:nvSpPr>
        <p:spPr>
          <a:xfrm>
            <a:off x="3996431" y="4011070"/>
            <a:ext cx="4120423" cy="335431"/>
          </a:xfrm>
          <a:prstGeom prst="rect">
            <a:avLst/>
          </a:prstGeom>
          <a:noFill/>
        </p:spPr>
        <p:txBody>
          <a:bodyPr wrap="none" lIns="0" tIns="0" rIns="0" bIns="40087" rtlCol="0">
            <a:spAutoFit/>
          </a:bodyPr>
          <a:lstStyle/>
          <a:p>
            <a:pPr>
              <a:lnSpc>
                <a:spcPts val="2280"/>
              </a:lnSpc>
            </a:pPr>
            <a:r>
              <a:rPr lang="en-US" altLang="zh-CN" sz="2500" dirty="0">
                <a:solidFill>
                  <a:srgbClr val="FFFFFF"/>
                </a:solidFill>
                <a:latin typeface="Segoe UI" pitchFamily="18" charset="0"/>
                <a:cs typeface="Segoe UI" pitchFamily="18" charset="0"/>
              </a:rPr>
              <a:t>Pressure</a:t>
            </a:r>
            <a:r>
              <a:rPr lang="en-US" altLang="zh-CN" sz="2500" dirty="0">
                <a:latin typeface="Times New Roman" pitchFamily="18" charset="0"/>
                <a:cs typeface="Times New Roman" pitchFamily="18" charset="0"/>
              </a:rPr>
              <a:t> </a:t>
            </a:r>
            <a:r>
              <a:rPr lang="en-US" altLang="zh-CN" sz="2500" dirty="0">
                <a:solidFill>
                  <a:srgbClr val="FFFFFF"/>
                </a:solidFill>
                <a:latin typeface="Segoe UI" pitchFamily="18" charset="0"/>
                <a:cs typeface="Segoe UI" pitchFamily="18" charset="0"/>
              </a:rPr>
              <a:t>recorded</a:t>
            </a:r>
            <a:r>
              <a:rPr lang="en-US" altLang="zh-CN" sz="2500" dirty="0">
                <a:latin typeface="Times New Roman" pitchFamily="18" charset="0"/>
                <a:cs typeface="Times New Roman" pitchFamily="18" charset="0"/>
              </a:rPr>
              <a:t> </a:t>
            </a:r>
            <a:r>
              <a:rPr lang="en-US" altLang="zh-CN" sz="2500" dirty="0">
                <a:solidFill>
                  <a:srgbClr val="FFFFFF"/>
                </a:solidFill>
                <a:latin typeface="Segoe UI" pitchFamily="18" charset="0"/>
                <a:cs typeface="Segoe UI" pitchFamily="18" charset="0"/>
              </a:rPr>
              <a:t>by</a:t>
            </a:r>
            <a:r>
              <a:rPr lang="en-US" altLang="zh-CN" sz="2500" dirty="0">
                <a:latin typeface="Times New Roman" pitchFamily="18" charset="0"/>
                <a:cs typeface="Times New Roman" pitchFamily="18" charset="0"/>
              </a:rPr>
              <a:t> </a:t>
            </a:r>
            <a:r>
              <a:rPr lang="en-US" altLang="zh-CN" sz="2500" dirty="0">
                <a:solidFill>
                  <a:srgbClr val="FFFFFF"/>
                </a:solidFill>
                <a:latin typeface="Segoe UI" pitchFamily="18" charset="0"/>
                <a:cs typeface="Segoe UI" pitchFamily="18" charset="0"/>
              </a:rPr>
              <a:t>guiding</a:t>
            </a:r>
          </a:p>
        </p:txBody>
      </p:sp>
      <p:sp>
        <p:nvSpPr>
          <p:cNvPr id="1026" name="TextBox 1"/>
          <p:cNvSpPr txBox="1"/>
          <p:nvPr/>
        </p:nvSpPr>
        <p:spPr>
          <a:xfrm>
            <a:off x="6429038" y="2708626"/>
            <a:ext cx="365485" cy="489319"/>
          </a:xfrm>
          <a:prstGeom prst="rect">
            <a:avLst/>
          </a:prstGeom>
          <a:noFill/>
        </p:spPr>
        <p:txBody>
          <a:bodyPr wrap="none" lIns="0" tIns="0" rIns="0" bIns="40087" rtlCol="0">
            <a:spAutoFit/>
          </a:bodyPr>
          <a:lstStyle/>
          <a:p>
            <a:pPr>
              <a:lnSpc>
                <a:spcPts val="3507"/>
              </a:lnSpc>
            </a:pPr>
            <a:r>
              <a:rPr lang="en-US" altLang="zh-CN" sz="3200" dirty="0">
                <a:solidFill>
                  <a:srgbClr val="FFFFFF"/>
                </a:solidFill>
                <a:latin typeface="Segoe UI" pitchFamily="18" charset="0"/>
                <a:cs typeface="Segoe UI" pitchFamily="18" charset="0"/>
              </a:rPr>
              <a:t>P</a:t>
            </a:r>
            <a:r>
              <a:rPr lang="en-US" altLang="zh-CN" sz="2100" dirty="0">
                <a:solidFill>
                  <a:srgbClr val="FFFFFF"/>
                </a:solidFill>
                <a:latin typeface="Segoe UI" pitchFamily="18" charset="0"/>
                <a:cs typeface="Segoe UI" pitchFamily="18" charset="0"/>
              </a:rPr>
              <a:t>a</a:t>
            </a:r>
          </a:p>
        </p:txBody>
      </p:sp>
      <p:sp>
        <p:nvSpPr>
          <p:cNvPr id="1028" name="TextBox 1"/>
          <p:cNvSpPr txBox="1"/>
          <p:nvPr/>
        </p:nvSpPr>
        <p:spPr>
          <a:xfrm>
            <a:off x="5158432" y="2708626"/>
            <a:ext cx="354264" cy="489319"/>
          </a:xfrm>
          <a:prstGeom prst="rect">
            <a:avLst/>
          </a:prstGeom>
          <a:noFill/>
        </p:spPr>
        <p:txBody>
          <a:bodyPr wrap="none" lIns="0" tIns="0" rIns="0" bIns="40087" rtlCol="0">
            <a:spAutoFit/>
          </a:bodyPr>
          <a:lstStyle/>
          <a:p>
            <a:pPr>
              <a:lnSpc>
                <a:spcPts val="3507"/>
              </a:lnSpc>
            </a:pPr>
            <a:r>
              <a:rPr lang="en-US" altLang="zh-CN" sz="3200" dirty="0">
                <a:solidFill>
                  <a:srgbClr val="FFFFFF"/>
                </a:solidFill>
                <a:latin typeface="Segoe UI" pitchFamily="18" charset="0"/>
                <a:cs typeface="Segoe UI" pitchFamily="18" charset="0"/>
              </a:rPr>
              <a:t>P</a:t>
            </a:r>
            <a:r>
              <a:rPr lang="en-US" altLang="zh-CN" sz="2100" dirty="0">
                <a:solidFill>
                  <a:srgbClr val="FFFFFF"/>
                </a:solidFill>
                <a:latin typeface="Segoe UI" pitchFamily="18" charset="0"/>
                <a:cs typeface="Segoe UI" pitchFamily="18" charset="0"/>
              </a:rPr>
              <a:t>c</a:t>
            </a:r>
          </a:p>
        </p:txBody>
      </p:sp>
      <p:sp>
        <p:nvSpPr>
          <p:cNvPr id="1029" name="TextBox 1"/>
          <p:cNvSpPr txBox="1"/>
          <p:nvPr/>
        </p:nvSpPr>
        <p:spPr>
          <a:xfrm>
            <a:off x="5820883" y="2731675"/>
            <a:ext cx="411972" cy="604736"/>
          </a:xfrm>
          <a:prstGeom prst="rect">
            <a:avLst/>
          </a:prstGeom>
          <a:noFill/>
        </p:spPr>
        <p:txBody>
          <a:bodyPr wrap="none" lIns="0" tIns="0" rIns="0" bIns="40087" rtlCol="0">
            <a:spAutoFit/>
          </a:bodyPr>
          <a:lstStyle/>
          <a:p>
            <a:pPr>
              <a:lnSpc>
                <a:spcPts val="4384"/>
              </a:lnSpc>
            </a:pPr>
            <a:r>
              <a:rPr lang="en-US" altLang="zh-CN" sz="4700" dirty="0">
                <a:solidFill>
                  <a:srgbClr val="FFFFFF"/>
                </a:solidFill>
                <a:latin typeface="Segoe UI" pitchFamily="18" charset="0"/>
                <a:cs typeface="Segoe UI" pitchFamily="18" charset="0"/>
              </a:rPr>
              <a:t>=</a:t>
            </a:r>
          </a:p>
        </p:txBody>
      </p:sp>
      <p:sp>
        <p:nvSpPr>
          <p:cNvPr id="1030" name="TextBox 1"/>
          <p:cNvSpPr txBox="1"/>
          <p:nvPr/>
        </p:nvSpPr>
        <p:spPr>
          <a:xfrm>
            <a:off x="1444364" y="5209775"/>
            <a:ext cx="6222153" cy="989456"/>
          </a:xfrm>
          <a:prstGeom prst="rect">
            <a:avLst/>
          </a:prstGeom>
          <a:noFill/>
        </p:spPr>
        <p:txBody>
          <a:bodyPr wrap="none" lIns="0" tIns="0" rIns="0" bIns="40087" rtlCol="0">
            <a:spAutoFit/>
          </a:bodyPr>
          <a:lstStyle/>
          <a:p>
            <a:pPr>
              <a:lnSpc>
                <a:spcPts val="1579"/>
              </a:lnSpc>
              <a:tabLst>
                <a:tab pos="523350" algn="l"/>
                <a:tab pos="2004315" algn="l"/>
              </a:tabLst>
            </a:pPr>
            <a:r>
              <a:rPr lang="en-US" altLang="zh-CN" dirty="0">
                <a:solidFill>
                  <a:srgbClr val="FFFF00"/>
                </a:solidFill>
                <a:latin typeface="Segoe UI" pitchFamily="18" charset="0"/>
                <a:cs typeface="Segoe UI" pitchFamily="18" charset="0"/>
              </a:rPr>
              <a:t>When</a:t>
            </a:r>
            <a:r>
              <a:rPr lang="en-US" altLang="zh-CN" dirty="0">
                <a:latin typeface="Times New Roman" pitchFamily="18" charset="0"/>
                <a:cs typeface="Times New Roman" pitchFamily="18" charset="0"/>
              </a:rPr>
              <a:t> </a:t>
            </a:r>
            <a:r>
              <a:rPr lang="en-US" altLang="zh-CN" dirty="0">
                <a:solidFill>
                  <a:srgbClr val="FFFF00"/>
                </a:solidFill>
                <a:latin typeface="Segoe UI" pitchFamily="18" charset="0"/>
                <a:cs typeface="Segoe UI" pitchFamily="18" charset="0"/>
              </a:rPr>
              <a:t>wedging</a:t>
            </a:r>
            <a:r>
              <a:rPr lang="en-US" altLang="zh-CN" dirty="0">
                <a:latin typeface="Times New Roman" pitchFamily="18" charset="0"/>
                <a:cs typeface="Times New Roman" pitchFamily="18" charset="0"/>
              </a:rPr>
              <a:t> </a:t>
            </a:r>
            <a:r>
              <a:rPr lang="en-US" altLang="zh-CN" dirty="0">
                <a:solidFill>
                  <a:srgbClr val="FFFF00"/>
                </a:solidFill>
                <a:latin typeface="Segoe UI" pitchFamily="18" charset="0"/>
                <a:cs typeface="Segoe UI" pitchFamily="18" charset="0"/>
              </a:rPr>
              <a:t>of</a:t>
            </a:r>
            <a:r>
              <a:rPr lang="en-US" altLang="zh-CN" dirty="0">
                <a:latin typeface="Times New Roman" pitchFamily="18" charset="0"/>
                <a:cs typeface="Times New Roman" pitchFamily="18" charset="0"/>
              </a:rPr>
              <a:t> </a:t>
            </a:r>
            <a:r>
              <a:rPr lang="en-US" altLang="zh-CN" dirty="0">
                <a:solidFill>
                  <a:srgbClr val="FFFF00"/>
                </a:solidFill>
                <a:latin typeface="Segoe UI" pitchFamily="18" charset="0"/>
                <a:cs typeface="Segoe UI" pitchFamily="18" charset="0"/>
              </a:rPr>
              <a:t>the</a:t>
            </a:r>
            <a:r>
              <a:rPr lang="en-US" altLang="zh-CN" dirty="0">
                <a:latin typeface="Times New Roman" pitchFamily="18" charset="0"/>
                <a:cs typeface="Times New Roman" pitchFamily="18" charset="0"/>
              </a:rPr>
              <a:t> </a:t>
            </a:r>
            <a:r>
              <a:rPr lang="en-US" altLang="zh-CN" dirty="0">
                <a:solidFill>
                  <a:srgbClr val="FFFF00"/>
                </a:solidFill>
                <a:latin typeface="Segoe UI" pitchFamily="18" charset="0"/>
                <a:cs typeface="Segoe UI" pitchFamily="18" charset="0"/>
              </a:rPr>
              <a:t>catheter,</a:t>
            </a:r>
            <a:r>
              <a:rPr lang="en-US" altLang="zh-CN" dirty="0">
                <a:latin typeface="Times New Roman" pitchFamily="18" charset="0"/>
                <a:cs typeface="Times New Roman" pitchFamily="18" charset="0"/>
              </a:rPr>
              <a:t> </a:t>
            </a:r>
            <a:r>
              <a:rPr lang="en-US" altLang="zh-CN" dirty="0">
                <a:solidFill>
                  <a:srgbClr val="FFFF00"/>
                </a:solidFill>
                <a:latin typeface="Segoe UI" pitchFamily="18" charset="0"/>
                <a:cs typeface="Segoe UI" pitchFamily="18" charset="0"/>
              </a:rPr>
              <a:t>withdraw</a:t>
            </a:r>
            <a:r>
              <a:rPr lang="en-US" altLang="zh-CN" dirty="0">
                <a:latin typeface="Times New Roman" pitchFamily="18" charset="0"/>
                <a:cs typeface="Times New Roman" pitchFamily="18" charset="0"/>
              </a:rPr>
              <a:t> </a:t>
            </a:r>
            <a:r>
              <a:rPr lang="en-US" altLang="zh-CN" dirty="0">
                <a:solidFill>
                  <a:srgbClr val="FFFF00"/>
                </a:solidFill>
                <a:latin typeface="Segoe UI" pitchFamily="18" charset="0"/>
                <a:cs typeface="Segoe UI" pitchFamily="18" charset="0"/>
              </a:rPr>
              <a:t>guiding</a:t>
            </a:r>
            <a:r>
              <a:rPr lang="en-US" altLang="zh-CN" dirty="0">
                <a:latin typeface="Times New Roman" pitchFamily="18" charset="0"/>
                <a:cs typeface="Times New Roman" pitchFamily="18" charset="0"/>
              </a:rPr>
              <a:t> </a:t>
            </a:r>
            <a:r>
              <a:rPr lang="en-US" altLang="zh-CN" dirty="0">
                <a:solidFill>
                  <a:srgbClr val="FFFF00"/>
                </a:solidFill>
                <a:latin typeface="Segoe UI" pitchFamily="18" charset="0"/>
                <a:cs typeface="Segoe UI" pitchFamily="18" charset="0"/>
              </a:rPr>
              <a:t>from</a:t>
            </a:r>
            <a:r>
              <a:rPr lang="en-US" altLang="zh-CN" dirty="0">
                <a:latin typeface="Times New Roman" pitchFamily="18" charset="0"/>
                <a:cs typeface="Times New Roman" pitchFamily="18" charset="0"/>
              </a:rPr>
              <a:t> </a:t>
            </a:r>
            <a:r>
              <a:rPr lang="en-US" altLang="zh-CN" dirty="0">
                <a:solidFill>
                  <a:srgbClr val="FFFF00"/>
                </a:solidFill>
                <a:latin typeface="Segoe UI" pitchFamily="18" charset="0"/>
                <a:cs typeface="Segoe UI" pitchFamily="18" charset="0"/>
              </a:rPr>
              <a:t>ostium</a:t>
            </a:r>
          </a:p>
          <a:p>
            <a:pPr>
              <a:lnSpc>
                <a:spcPts val="2893"/>
              </a:lnSpc>
              <a:tabLst>
                <a:tab pos="523350" algn="l"/>
                <a:tab pos="2004315" algn="l"/>
              </a:tabLst>
            </a:pPr>
            <a:r>
              <a:rPr lang="en-US" altLang="zh-CN" dirty="0"/>
              <a:t>	</a:t>
            </a:r>
            <a:r>
              <a:rPr lang="en-US" altLang="zh-CN" sz="2500" dirty="0">
                <a:solidFill>
                  <a:srgbClr val="FFFF00"/>
                </a:solidFill>
                <a:latin typeface="Segoe UI" pitchFamily="18" charset="0"/>
                <a:cs typeface="Segoe UI" pitchFamily="18" charset="0"/>
              </a:rPr>
              <a:t>For</a:t>
            </a:r>
            <a:r>
              <a:rPr lang="en-US" altLang="zh-CN" sz="2500" dirty="0">
                <a:latin typeface="Times New Roman" pitchFamily="18" charset="0"/>
                <a:cs typeface="Times New Roman" pitchFamily="18" charset="0"/>
              </a:rPr>
              <a:t> </a:t>
            </a:r>
            <a:r>
              <a:rPr lang="en-US" altLang="zh-CN" sz="2500" dirty="0">
                <a:solidFill>
                  <a:srgbClr val="FFFF00"/>
                </a:solidFill>
                <a:latin typeface="Segoe UI" pitchFamily="18" charset="0"/>
                <a:cs typeface="Segoe UI" pitchFamily="18" charset="0"/>
              </a:rPr>
              <a:t>flow</a:t>
            </a:r>
            <a:r>
              <a:rPr lang="en-US" altLang="zh-CN" sz="2500" dirty="0">
                <a:latin typeface="Times New Roman" pitchFamily="18" charset="0"/>
                <a:cs typeface="Times New Roman" pitchFamily="18" charset="0"/>
              </a:rPr>
              <a:t> </a:t>
            </a:r>
            <a:r>
              <a:rPr lang="en-US" altLang="zh-CN" sz="2500" dirty="0">
                <a:solidFill>
                  <a:srgbClr val="FFFF00"/>
                </a:solidFill>
                <a:latin typeface="Segoe UI" pitchFamily="18" charset="0"/>
                <a:cs typeface="Segoe UI" pitchFamily="18" charset="0"/>
              </a:rPr>
              <a:t>or</a:t>
            </a:r>
            <a:r>
              <a:rPr lang="en-US" altLang="zh-CN" sz="2500" dirty="0">
                <a:latin typeface="Times New Roman" pitchFamily="18" charset="0"/>
                <a:cs typeface="Times New Roman" pitchFamily="18" charset="0"/>
              </a:rPr>
              <a:t> </a:t>
            </a:r>
            <a:r>
              <a:rPr lang="en-US" altLang="zh-CN" sz="2500" dirty="0">
                <a:solidFill>
                  <a:srgbClr val="FFFF00"/>
                </a:solidFill>
                <a:latin typeface="Segoe UI" pitchFamily="18" charset="0"/>
                <a:cs typeface="Segoe UI" pitchFamily="18" charset="0"/>
              </a:rPr>
              <a:t>pressure</a:t>
            </a:r>
            <a:r>
              <a:rPr lang="en-US" altLang="zh-CN" sz="2500" dirty="0">
                <a:latin typeface="Times New Roman" pitchFamily="18" charset="0"/>
                <a:cs typeface="Times New Roman" pitchFamily="18" charset="0"/>
              </a:rPr>
              <a:t> </a:t>
            </a:r>
            <a:r>
              <a:rPr lang="en-US" altLang="zh-CN" sz="2500" dirty="0">
                <a:solidFill>
                  <a:srgbClr val="FFFF00"/>
                </a:solidFill>
                <a:latin typeface="Segoe UI" pitchFamily="18" charset="0"/>
                <a:cs typeface="Segoe UI" pitchFamily="18" charset="0"/>
              </a:rPr>
              <a:t>measurements:</a:t>
            </a:r>
          </a:p>
          <a:p>
            <a:pPr>
              <a:lnSpc>
                <a:spcPts val="2893"/>
              </a:lnSpc>
              <a:tabLst>
                <a:tab pos="523350" algn="l"/>
                <a:tab pos="2004315" algn="l"/>
              </a:tabLst>
            </a:pPr>
            <a:r>
              <a:rPr lang="en-US" altLang="zh-CN" dirty="0"/>
              <a:t>		</a:t>
            </a:r>
            <a:r>
              <a:rPr lang="en-US" altLang="zh-CN" sz="2500" dirty="0">
                <a:solidFill>
                  <a:srgbClr val="FFFF00"/>
                </a:solidFill>
                <a:latin typeface="Segoe UI" pitchFamily="18" charset="0"/>
                <a:cs typeface="Segoe UI" pitchFamily="18" charset="0"/>
              </a:rPr>
              <a:t>NO</a:t>
            </a:r>
            <a:r>
              <a:rPr lang="en-US" altLang="zh-CN" sz="2500" dirty="0">
                <a:latin typeface="Times New Roman" pitchFamily="18" charset="0"/>
                <a:cs typeface="Times New Roman" pitchFamily="18" charset="0"/>
              </a:rPr>
              <a:t> </a:t>
            </a:r>
            <a:r>
              <a:rPr lang="en-US" altLang="zh-CN" sz="2500" dirty="0">
                <a:solidFill>
                  <a:srgbClr val="FFFF00"/>
                </a:solidFill>
                <a:latin typeface="Segoe UI" pitchFamily="18" charset="0"/>
                <a:cs typeface="Segoe UI" pitchFamily="18" charset="0"/>
              </a:rPr>
              <a:t>SIDE-HOLES</a:t>
            </a:r>
          </a:p>
        </p:txBody>
      </p:sp>
    </p:spTree>
    <p:extLst>
      <p:ext uri="{BB962C8B-B14F-4D97-AF65-F5344CB8AC3E}">
        <p14:creationId xmlns:p14="http://schemas.microsoft.com/office/powerpoint/2010/main" val="857560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0"/>
                </a:moveTo>
                <a:lnTo>
                  <a:pt x="9144000" y="0"/>
                </a:lnTo>
                <a:lnTo>
                  <a:pt x="9144000" y="6858000"/>
                </a:lnTo>
                <a:lnTo>
                  <a:pt x="0" y="6858000"/>
                </a:lnTo>
                <a:lnTo>
                  <a:pt x="0" y="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rotWithShape="1">
          <a:blip r:embed="rId2"/>
          <a:srcRect b="15276"/>
          <a:stretch/>
        </p:blipFill>
        <p:spPr bwMode="auto">
          <a:xfrm>
            <a:off x="76200" y="1066802"/>
            <a:ext cx="8915400" cy="4852737"/>
          </a:xfrm>
          <a:prstGeom prst="rect">
            <a:avLst/>
          </a:prstGeom>
          <a:noFill/>
        </p:spPr>
      </p:pic>
      <p:sp>
        <p:nvSpPr>
          <p:cNvPr id="2" name="TextBox 1"/>
          <p:cNvSpPr txBox="1"/>
          <p:nvPr/>
        </p:nvSpPr>
        <p:spPr>
          <a:xfrm>
            <a:off x="5168903" y="2844803"/>
            <a:ext cx="564257" cy="302647"/>
          </a:xfrm>
          <a:prstGeom prst="rect">
            <a:avLst/>
          </a:prstGeom>
          <a:noFill/>
        </p:spPr>
        <p:txBody>
          <a:bodyPr wrap="none" lIns="0" tIns="0" rIns="0" rtlCol="0">
            <a:spAutoFit/>
          </a:bodyPr>
          <a:lstStyle/>
          <a:p>
            <a:pPr>
              <a:lnSpc>
                <a:spcPts val="2000"/>
              </a:lnSpc>
            </a:pPr>
            <a:r>
              <a:rPr lang="en-US" altLang="zh-CN" dirty="0">
                <a:solidFill>
                  <a:srgbClr val="000000"/>
                </a:solidFill>
                <a:latin typeface="Times New Roman" pitchFamily="18" charset="0"/>
                <a:cs typeface="Times New Roman" pitchFamily="18" charset="0"/>
              </a:rPr>
              <a:t>Notch</a:t>
            </a:r>
          </a:p>
        </p:txBody>
      </p:sp>
      <p:sp>
        <p:nvSpPr>
          <p:cNvPr id="3" name="TextBox 1"/>
          <p:cNvSpPr txBox="1"/>
          <p:nvPr/>
        </p:nvSpPr>
        <p:spPr>
          <a:xfrm>
            <a:off x="4787903" y="5283203"/>
            <a:ext cx="564257" cy="302647"/>
          </a:xfrm>
          <a:prstGeom prst="rect">
            <a:avLst/>
          </a:prstGeom>
          <a:noFill/>
        </p:spPr>
        <p:txBody>
          <a:bodyPr wrap="none" lIns="0" tIns="0" rIns="0" rtlCol="0">
            <a:spAutoFit/>
          </a:bodyPr>
          <a:lstStyle/>
          <a:p>
            <a:pPr>
              <a:lnSpc>
                <a:spcPts val="2000"/>
              </a:lnSpc>
            </a:pPr>
            <a:r>
              <a:rPr lang="en-US" altLang="zh-CN" dirty="0">
                <a:solidFill>
                  <a:srgbClr val="000000"/>
                </a:solidFill>
                <a:latin typeface="Times New Roman" pitchFamily="18" charset="0"/>
                <a:cs typeface="Times New Roman" pitchFamily="18" charset="0"/>
              </a:rPr>
              <a:t>Notch</a:t>
            </a:r>
          </a:p>
        </p:txBody>
      </p:sp>
      <p:sp>
        <p:nvSpPr>
          <p:cNvPr id="5" name="TextBox 1"/>
          <p:cNvSpPr txBox="1"/>
          <p:nvPr/>
        </p:nvSpPr>
        <p:spPr>
          <a:xfrm>
            <a:off x="7683501" y="4457703"/>
            <a:ext cx="852798" cy="302647"/>
          </a:xfrm>
          <a:prstGeom prst="rect">
            <a:avLst/>
          </a:prstGeom>
          <a:noFill/>
        </p:spPr>
        <p:txBody>
          <a:bodyPr wrap="none" lIns="0" tIns="0" rIns="0" rtlCol="0">
            <a:spAutoFit/>
          </a:bodyPr>
          <a:lstStyle/>
          <a:p>
            <a:pPr>
              <a:lnSpc>
                <a:spcPts val="2000"/>
              </a:lnSpc>
            </a:pPr>
            <a:r>
              <a:rPr lang="en-US" altLang="zh-CN" dirty="0">
                <a:solidFill>
                  <a:srgbClr val="000000"/>
                </a:solidFill>
                <a:latin typeface="Times New Roman" pitchFamily="18" charset="0"/>
                <a:cs typeface="Times New Roman" pitchFamily="18" charset="0"/>
              </a:rPr>
              <a:t>No</a:t>
            </a:r>
            <a:r>
              <a:rPr lang="en-US" altLang="zh-CN" dirty="0">
                <a:latin typeface="Times New Roman" pitchFamily="18" charset="0"/>
                <a:cs typeface="Times New Roman" pitchFamily="18" charset="0"/>
              </a:rPr>
              <a:t> </a:t>
            </a:r>
            <a:r>
              <a:rPr lang="en-US" altLang="zh-CN" dirty="0">
                <a:solidFill>
                  <a:srgbClr val="000000"/>
                </a:solidFill>
                <a:latin typeface="Times New Roman" pitchFamily="18" charset="0"/>
                <a:cs typeface="Times New Roman" pitchFamily="18" charset="0"/>
              </a:rPr>
              <a:t>notch</a:t>
            </a:r>
          </a:p>
        </p:txBody>
      </p:sp>
      <p:sp>
        <p:nvSpPr>
          <p:cNvPr id="7" name="TextBox 1"/>
          <p:cNvSpPr txBox="1"/>
          <p:nvPr/>
        </p:nvSpPr>
        <p:spPr>
          <a:xfrm>
            <a:off x="1397003" y="1536703"/>
            <a:ext cx="698909" cy="443711"/>
          </a:xfrm>
          <a:prstGeom prst="rect">
            <a:avLst/>
          </a:prstGeom>
          <a:noFill/>
        </p:spPr>
        <p:txBody>
          <a:bodyPr wrap="none" lIns="0" tIns="0" rIns="0" rtlCol="0">
            <a:spAutoFit/>
          </a:bodyPr>
          <a:lstStyle/>
          <a:p>
            <a:pPr>
              <a:lnSpc>
                <a:spcPts val="3100"/>
              </a:lnSpc>
            </a:pPr>
            <a:r>
              <a:rPr lang="en-US" altLang="zh-CN" sz="2800" dirty="0">
                <a:solidFill>
                  <a:srgbClr val="000000"/>
                </a:solidFill>
                <a:latin typeface="Times New Roman" pitchFamily="18" charset="0"/>
                <a:cs typeface="Times New Roman" pitchFamily="18" charset="0"/>
              </a:rPr>
              <a:t>Drift</a:t>
            </a:r>
          </a:p>
        </p:txBody>
      </p:sp>
      <p:sp>
        <p:nvSpPr>
          <p:cNvPr id="8" name="TextBox 1"/>
          <p:cNvSpPr txBox="1"/>
          <p:nvPr/>
        </p:nvSpPr>
        <p:spPr>
          <a:xfrm>
            <a:off x="4318003" y="1536703"/>
            <a:ext cx="698909" cy="443711"/>
          </a:xfrm>
          <a:prstGeom prst="rect">
            <a:avLst/>
          </a:prstGeom>
          <a:noFill/>
        </p:spPr>
        <p:txBody>
          <a:bodyPr wrap="none" lIns="0" tIns="0" rIns="0" rtlCol="0">
            <a:spAutoFit/>
          </a:bodyPr>
          <a:lstStyle/>
          <a:p>
            <a:pPr>
              <a:lnSpc>
                <a:spcPts val="3100"/>
              </a:lnSpc>
            </a:pPr>
            <a:r>
              <a:rPr lang="en-US" altLang="zh-CN" sz="2800" dirty="0">
                <a:solidFill>
                  <a:srgbClr val="000000"/>
                </a:solidFill>
                <a:latin typeface="Times New Roman" pitchFamily="18" charset="0"/>
                <a:cs typeface="Times New Roman" pitchFamily="18" charset="0"/>
              </a:rPr>
              <a:t>Drift</a:t>
            </a:r>
          </a:p>
        </p:txBody>
      </p:sp>
      <p:sp>
        <p:nvSpPr>
          <p:cNvPr id="9" name="TextBox 1"/>
          <p:cNvSpPr txBox="1"/>
          <p:nvPr/>
        </p:nvSpPr>
        <p:spPr>
          <a:xfrm>
            <a:off x="6642103" y="1562103"/>
            <a:ext cx="2010359" cy="1328569"/>
          </a:xfrm>
          <a:prstGeom prst="rect">
            <a:avLst/>
          </a:prstGeom>
          <a:noFill/>
        </p:spPr>
        <p:txBody>
          <a:bodyPr wrap="none" lIns="0" tIns="0" rIns="0" rtlCol="0">
            <a:spAutoFit/>
          </a:bodyPr>
          <a:lstStyle/>
          <a:p>
            <a:pPr>
              <a:lnSpc>
                <a:spcPts val="3100"/>
              </a:lnSpc>
              <a:tabLst>
                <a:tab pos="660383" algn="l"/>
              </a:tabLst>
            </a:pPr>
            <a:r>
              <a:rPr lang="en-US" altLang="zh-CN" sz="2800" dirty="0">
                <a:solidFill>
                  <a:srgbClr val="000000"/>
                </a:solidFill>
                <a:latin typeface="Times New Roman" pitchFamily="18" charset="0"/>
                <a:cs typeface="Times New Roman" pitchFamily="18" charset="0"/>
              </a:rPr>
              <a:t>True</a:t>
            </a:r>
            <a:r>
              <a:rPr lang="en-US" altLang="zh-CN" sz="2800" dirty="0">
                <a:latin typeface="Times New Roman" pitchFamily="18" charset="0"/>
                <a:cs typeface="Times New Roman" pitchFamily="18" charset="0"/>
              </a:rPr>
              <a:t> </a:t>
            </a:r>
            <a:r>
              <a:rPr lang="en-US" altLang="zh-CN" sz="2800" dirty="0">
                <a:solidFill>
                  <a:srgbClr val="000000"/>
                </a:solidFill>
                <a:latin typeface="Times New Roman" pitchFamily="18" charset="0"/>
                <a:cs typeface="Times New Roman" pitchFamily="18" charset="0"/>
              </a:rPr>
              <a:t>Gradient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900"/>
              </a:lnSpc>
              <a:tabLst>
                <a:tab pos="660383" algn="l"/>
              </a:tabLst>
            </a:pPr>
            <a:r>
              <a:rPr lang="en-US" altLang="zh-CN" dirty="0"/>
              <a:t>	</a:t>
            </a:r>
            <a:r>
              <a:rPr lang="en-US" altLang="zh-CN" dirty="0">
                <a:solidFill>
                  <a:srgbClr val="000000"/>
                </a:solidFill>
                <a:latin typeface="Times New Roman" pitchFamily="18" charset="0"/>
                <a:cs typeface="Times New Roman" pitchFamily="18" charset="0"/>
              </a:rPr>
              <a:t>Notch</a:t>
            </a:r>
          </a:p>
        </p:txBody>
      </p:sp>
    </p:spTree>
    <p:extLst>
      <p:ext uri="{BB962C8B-B14F-4D97-AF65-F5344CB8AC3E}">
        <p14:creationId xmlns:p14="http://schemas.microsoft.com/office/powerpoint/2010/main" val="4046172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95400"/>
          </a:xfrm>
        </p:spPr>
        <p:txBody>
          <a:bodyPr/>
          <a:lstStyle/>
          <a:p>
            <a:pPr algn="ctr"/>
            <a:r>
              <a:rPr lang="en-US" sz="3200" b="1" dirty="0"/>
              <a:t>Structure &amp; Function of the Coronary circulation</a:t>
            </a:r>
          </a:p>
        </p:txBody>
      </p:sp>
      <p:sp>
        <p:nvSpPr>
          <p:cNvPr id="3" name="Content Placeholder 2"/>
          <p:cNvSpPr>
            <a:spLocks noGrp="1"/>
          </p:cNvSpPr>
          <p:nvPr>
            <p:ph idx="1"/>
          </p:nvPr>
        </p:nvSpPr>
        <p:spPr>
          <a:xfrm>
            <a:off x="0" y="1219203"/>
            <a:ext cx="8686800" cy="4606925"/>
          </a:xfrm>
        </p:spPr>
        <p:txBody>
          <a:bodyPr>
            <a:noAutofit/>
          </a:bodyPr>
          <a:lstStyle/>
          <a:p>
            <a:r>
              <a:rPr lang="en-US" sz="3200" dirty="0"/>
              <a:t>Epicardial arteries (&gt;400 </a:t>
            </a:r>
            <a:r>
              <a:rPr lang="el-GR" sz="3200" dirty="0"/>
              <a:t>μ</a:t>
            </a:r>
            <a:r>
              <a:rPr lang="en-US" sz="3200" dirty="0"/>
              <a:t>m in diameter)</a:t>
            </a:r>
          </a:p>
          <a:p>
            <a:pPr lvl="1"/>
            <a:r>
              <a:rPr lang="en-US" sz="2800" dirty="0"/>
              <a:t>S</a:t>
            </a:r>
            <a:r>
              <a:rPr lang="en-US" sz="3200" dirty="0"/>
              <a:t>erve a conduit artery function</a:t>
            </a:r>
            <a:r>
              <a:rPr lang="en-US" sz="4000" dirty="0"/>
              <a:t>, </a:t>
            </a:r>
          </a:p>
          <a:p>
            <a:r>
              <a:rPr lang="en-US" sz="3600" dirty="0"/>
              <a:t>Coronary resistance </a:t>
            </a:r>
          </a:p>
          <a:p>
            <a:pPr lvl="1"/>
            <a:r>
              <a:rPr lang="en-US" sz="3200" dirty="0"/>
              <a:t>Resistance  arteries (100 to 400 </a:t>
            </a:r>
            <a:r>
              <a:rPr lang="el-GR" sz="3200" dirty="0"/>
              <a:t>μ</a:t>
            </a:r>
            <a:r>
              <a:rPr lang="en-US" sz="3200" dirty="0"/>
              <a:t>m), </a:t>
            </a:r>
          </a:p>
          <a:p>
            <a:pPr lvl="1"/>
            <a:r>
              <a:rPr lang="en-US" sz="3200" dirty="0"/>
              <a:t>Arterioles  (&gt;100 </a:t>
            </a:r>
            <a:r>
              <a:rPr lang="el-GR" sz="3200" dirty="0"/>
              <a:t>μ</a:t>
            </a:r>
            <a:r>
              <a:rPr lang="en-US" sz="3200" dirty="0"/>
              <a:t>m),. </a:t>
            </a:r>
          </a:p>
          <a:p>
            <a:r>
              <a:rPr lang="en-US" sz="3200" dirty="0"/>
              <a:t>Capillary density </a:t>
            </a:r>
          </a:p>
          <a:p>
            <a:pPr lvl="1"/>
            <a:r>
              <a:rPr lang="en-US" sz="3200" dirty="0"/>
              <a:t>Average  </a:t>
            </a:r>
            <a:r>
              <a:rPr lang="en-US" sz="3200" dirty="0" err="1"/>
              <a:t>intercapillary</a:t>
            </a:r>
            <a:r>
              <a:rPr lang="en-US" sz="3200" dirty="0"/>
              <a:t> distance of 17 </a:t>
            </a:r>
            <a:r>
              <a:rPr lang="el-GR" sz="3200" dirty="0"/>
              <a:t>μ </a:t>
            </a:r>
            <a:r>
              <a:rPr lang="en-US" sz="3200" dirty="0"/>
              <a:t>m</a:t>
            </a:r>
          </a:p>
        </p:txBody>
      </p:sp>
    </p:spTree>
    <p:extLst>
      <p:ext uri="{BB962C8B-B14F-4D97-AF65-F5344CB8AC3E}">
        <p14:creationId xmlns:p14="http://schemas.microsoft.com/office/powerpoint/2010/main" val="27986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FFR IN DIFFERENT CLINICAL SCENARIO</a:t>
            </a:r>
            <a:endParaRPr lang="en-IN" dirty="0"/>
          </a:p>
        </p:txBody>
      </p:sp>
      <p:sp>
        <p:nvSpPr>
          <p:cNvPr id="5" name="Text Placeholder 4"/>
          <p:cNvSpPr>
            <a:spLocks noGrp="1"/>
          </p:cNvSpPr>
          <p:nvPr>
            <p:ph type="body" idx="1"/>
          </p:nvPr>
        </p:nvSpPr>
        <p:spPr/>
        <p:txBody>
          <a:bodyPr/>
          <a:lstStyle/>
          <a:p>
            <a:endParaRPr lang="en-IN"/>
          </a:p>
        </p:txBody>
      </p:sp>
    </p:spTree>
    <p:extLst>
      <p:ext uri="{BB962C8B-B14F-4D97-AF65-F5344CB8AC3E}">
        <p14:creationId xmlns:p14="http://schemas.microsoft.com/office/powerpoint/2010/main" val="2420110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Relation between FFR &amp; viable myocardium : </a:t>
            </a:r>
            <a:endParaRPr lang="en-IN" b="1" dirty="0"/>
          </a:p>
        </p:txBody>
      </p:sp>
      <p:sp>
        <p:nvSpPr>
          <p:cNvPr id="3" name="Content Placeholder 2"/>
          <p:cNvSpPr>
            <a:spLocks noGrp="1"/>
          </p:cNvSpPr>
          <p:nvPr>
            <p:ph idx="1"/>
          </p:nvPr>
        </p:nvSpPr>
        <p:spPr/>
        <p:txBody>
          <a:bodyPr>
            <a:normAutofit lnSpcReduction="10000"/>
          </a:bodyPr>
          <a:lstStyle/>
          <a:p>
            <a:pPr lvl="1"/>
            <a:r>
              <a:rPr lang="en-US" sz="3600" dirty="0"/>
              <a:t>If a </a:t>
            </a:r>
            <a:r>
              <a:rPr lang="en-US" sz="3600" dirty="0" err="1"/>
              <a:t>stenotic</a:t>
            </a:r>
            <a:r>
              <a:rPr lang="en-US" sz="3600" dirty="0"/>
              <a:t> vessel supplies a larger viable myocardial mass, there will be larger </a:t>
            </a:r>
            <a:r>
              <a:rPr lang="en-US" sz="3600" dirty="0" err="1"/>
              <a:t>hyperaemic</a:t>
            </a:r>
            <a:r>
              <a:rPr lang="en-US" sz="3600" dirty="0"/>
              <a:t> flow during maximal vasodilation resulting in a greater gradient between Pd &amp; Pa &amp; thus , a lower value of FFR. </a:t>
            </a:r>
          </a:p>
          <a:p>
            <a:pPr lvl="1"/>
            <a:r>
              <a:rPr lang="en-US" sz="3600" dirty="0"/>
              <a:t>Therefore , the </a:t>
            </a:r>
            <a:r>
              <a:rPr lang="en-US" sz="3600" dirty="0" err="1"/>
              <a:t>haemodynamic</a:t>
            </a:r>
            <a:r>
              <a:rPr lang="en-US" sz="3600" dirty="0"/>
              <a:t> significance of a lesion is dependent on its perfusion territory.</a:t>
            </a:r>
          </a:p>
        </p:txBody>
      </p:sp>
    </p:spTree>
    <p:extLst>
      <p:ext uri="{BB962C8B-B14F-4D97-AF65-F5344CB8AC3E}">
        <p14:creationId xmlns:p14="http://schemas.microsoft.com/office/powerpoint/2010/main" val="39354511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1"/>
          </p:nvPr>
        </p:nvSpPr>
        <p:spPr>
          <a:xfrm>
            <a:off x="3667127" y="6400800"/>
            <a:ext cx="6167439" cy="457200"/>
          </a:xfrm>
        </p:spPr>
        <p:txBody>
          <a:bodyPr/>
          <a:lstStyle/>
          <a:p>
            <a:r>
              <a:rPr lang="en-US" dirty="0">
                <a:solidFill>
                  <a:schemeClr val="bg2">
                    <a:lumMod val="10000"/>
                  </a:schemeClr>
                </a:solidFill>
              </a:rPr>
              <a:t>Ref. NEJM </a:t>
            </a:r>
            <a:r>
              <a:rPr lang="en-US" dirty="0" err="1">
                <a:solidFill>
                  <a:schemeClr val="bg2">
                    <a:lumMod val="10000"/>
                  </a:schemeClr>
                </a:solidFill>
              </a:rPr>
              <a:t>Vol</a:t>
            </a:r>
            <a:r>
              <a:rPr lang="en-US" dirty="0">
                <a:solidFill>
                  <a:schemeClr val="bg2">
                    <a:lumMod val="10000"/>
                  </a:schemeClr>
                </a:solidFill>
              </a:rPr>
              <a:t> 360, No 3, pp 213-224. Slides courtesy </a:t>
            </a:r>
            <a:r>
              <a:rPr lang="en-US" dirty="0" err="1">
                <a:solidFill>
                  <a:schemeClr val="bg2">
                    <a:lumMod val="10000"/>
                  </a:schemeClr>
                </a:solidFill>
              </a:rPr>
              <a:t>Nico</a:t>
            </a:r>
            <a:r>
              <a:rPr lang="en-US" dirty="0">
                <a:solidFill>
                  <a:schemeClr val="bg2">
                    <a:lumMod val="10000"/>
                  </a:schemeClr>
                </a:solidFill>
              </a:rPr>
              <a:t> H J </a:t>
            </a:r>
            <a:r>
              <a:rPr lang="en-US" dirty="0" err="1">
                <a:solidFill>
                  <a:schemeClr val="bg2">
                    <a:lumMod val="10000"/>
                  </a:schemeClr>
                </a:solidFill>
              </a:rPr>
              <a:t>Pijls</a:t>
            </a:r>
            <a:r>
              <a:rPr lang="en-US" dirty="0">
                <a:solidFill>
                  <a:schemeClr val="bg2">
                    <a:lumMod val="10000"/>
                  </a:schemeClr>
                </a:solidFill>
              </a:rPr>
              <a:t>. </a:t>
            </a:r>
          </a:p>
        </p:txBody>
      </p:sp>
      <p:sp>
        <p:nvSpPr>
          <p:cNvPr id="24578" name="Text Box 2"/>
          <p:cNvSpPr txBox="1">
            <a:spLocks noChangeArrowheads="1"/>
          </p:cNvSpPr>
          <p:nvPr/>
        </p:nvSpPr>
        <p:spPr bwMode="auto">
          <a:xfrm>
            <a:off x="303215" y="-85724"/>
            <a:ext cx="184731" cy="646331"/>
          </a:xfrm>
          <a:prstGeom prst="rect">
            <a:avLst/>
          </a:prstGeom>
          <a:noFill/>
          <a:ln w="9525">
            <a:noFill/>
            <a:miter lim="800000"/>
            <a:headEnd/>
            <a:tailEnd/>
          </a:ln>
          <a:effectLst/>
        </p:spPr>
        <p:txBody>
          <a:bodyPr wrap="none">
            <a:spAutoFit/>
          </a:bodyPr>
          <a:lstStyle/>
          <a:p>
            <a:endParaRPr lang="nl-NL" sz="3600"/>
          </a:p>
        </p:txBody>
      </p:sp>
      <p:sp>
        <p:nvSpPr>
          <p:cNvPr id="24579" name="Text Box 3"/>
          <p:cNvSpPr txBox="1">
            <a:spLocks noChangeArrowheads="1"/>
          </p:cNvSpPr>
          <p:nvPr/>
        </p:nvSpPr>
        <p:spPr bwMode="auto">
          <a:xfrm>
            <a:off x="1528130" y="-26988"/>
            <a:ext cx="5928995" cy="1200329"/>
          </a:xfrm>
          <a:prstGeom prst="rect">
            <a:avLst/>
          </a:prstGeom>
          <a:noFill/>
          <a:ln w="9525">
            <a:noFill/>
            <a:miter lim="800000"/>
            <a:headEnd/>
            <a:tailEnd/>
          </a:ln>
          <a:effectLst/>
        </p:spPr>
        <p:txBody>
          <a:bodyPr wrap="none">
            <a:spAutoFit/>
          </a:bodyPr>
          <a:lstStyle/>
          <a:p>
            <a:pPr algn="ctr"/>
            <a:r>
              <a:rPr lang="nl-NL" sz="3600" b="1" i="1" dirty="0"/>
              <a:t>Multivessel  disease</a:t>
            </a:r>
          </a:p>
          <a:p>
            <a:pPr algn="ctr"/>
            <a:r>
              <a:rPr lang="nl-NL" sz="3600" b="1" i="1" dirty="0"/>
              <a:t>FAME study: </a:t>
            </a:r>
            <a:r>
              <a:rPr lang="nl-NL" sz="3600" b="1" i="1" dirty="0">
                <a:solidFill>
                  <a:schemeClr val="tx2"/>
                </a:solidFill>
              </a:rPr>
              <a:t>Study Population</a:t>
            </a:r>
          </a:p>
        </p:txBody>
      </p:sp>
      <p:sp>
        <p:nvSpPr>
          <p:cNvPr id="24581" name="Text Box 5"/>
          <p:cNvSpPr txBox="1">
            <a:spLocks noChangeArrowheads="1"/>
          </p:cNvSpPr>
          <p:nvPr/>
        </p:nvSpPr>
        <p:spPr bwMode="auto">
          <a:xfrm>
            <a:off x="457200" y="860427"/>
            <a:ext cx="7605800" cy="4893647"/>
          </a:xfrm>
          <a:prstGeom prst="rect">
            <a:avLst/>
          </a:prstGeom>
          <a:noFill/>
          <a:ln w="9525">
            <a:noFill/>
            <a:miter lim="800000"/>
            <a:headEnd/>
            <a:tailEnd/>
          </a:ln>
          <a:effectLst/>
        </p:spPr>
        <p:txBody>
          <a:bodyPr wrap="none">
            <a:spAutoFit/>
          </a:bodyPr>
          <a:lstStyle/>
          <a:p>
            <a:endParaRPr lang="nl-NL" sz="2600" dirty="0"/>
          </a:p>
          <a:p>
            <a:r>
              <a:rPr lang="nl-NL" sz="2600" b="1" i="1" dirty="0">
                <a:solidFill>
                  <a:schemeClr val="tx2"/>
                </a:solidFill>
              </a:rPr>
              <a:t>Inclusion criteria:</a:t>
            </a:r>
          </a:p>
          <a:p>
            <a:pPr>
              <a:buFontTx/>
              <a:buChar char="•"/>
            </a:pPr>
            <a:r>
              <a:rPr lang="nl-NL" sz="2600" dirty="0"/>
              <a:t> </a:t>
            </a:r>
            <a:r>
              <a:rPr lang="nl-NL" sz="2600" b="1" i="1" dirty="0"/>
              <a:t>ALL</a:t>
            </a:r>
            <a:r>
              <a:rPr lang="nl-NL" sz="2600" dirty="0"/>
              <a:t> patients with multivessel disease</a:t>
            </a:r>
          </a:p>
          <a:p>
            <a:pPr>
              <a:buFontTx/>
              <a:buChar char="•"/>
            </a:pPr>
            <a:r>
              <a:rPr lang="nl-NL" sz="2600" dirty="0"/>
              <a:t> At least 2 stenoses ≥ 50% in 2 or 3 major epicardial</a:t>
            </a:r>
          </a:p>
          <a:p>
            <a:r>
              <a:rPr lang="nl-NL" sz="2600" dirty="0"/>
              <a:t>  coronary artery disease, amenable for stenting</a:t>
            </a:r>
          </a:p>
          <a:p>
            <a:endParaRPr lang="nl-NL" sz="2600" dirty="0"/>
          </a:p>
          <a:p>
            <a:r>
              <a:rPr lang="nl-NL" sz="2600" b="1" i="1" dirty="0">
                <a:solidFill>
                  <a:schemeClr val="tx2"/>
                </a:solidFill>
              </a:rPr>
              <a:t>Exclusion criteria:</a:t>
            </a:r>
          </a:p>
          <a:p>
            <a:pPr>
              <a:buFontTx/>
              <a:buChar char="•"/>
            </a:pPr>
            <a:r>
              <a:rPr lang="nl-NL" sz="2600" dirty="0"/>
              <a:t>  Left main disease or previous bypass surgery</a:t>
            </a:r>
          </a:p>
          <a:p>
            <a:pPr>
              <a:buFontTx/>
              <a:buChar char="•"/>
            </a:pPr>
            <a:r>
              <a:rPr lang="nl-NL" sz="2600" dirty="0"/>
              <a:t>  ST-elevation MI with CK &gt; 1000 U/l within last 5 days</a:t>
            </a:r>
          </a:p>
          <a:p>
            <a:pPr>
              <a:buFontTx/>
              <a:buChar char="•"/>
            </a:pPr>
            <a:r>
              <a:rPr lang="nl-NL" sz="2600" dirty="0"/>
              <a:t>  extremely tortuous or calcified coronary arteries</a:t>
            </a:r>
          </a:p>
          <a:p>
            <a:pPr>
              <a:buFontTx/>
              <a:buChar char="•"/>
            </a:pPr>
            <a:endParaRPr lang="nl-NL" sz="2600" dirty="0"/>
          </a:p>
          <a:p>
            <a:r>
              <a:rPr lang="nl-NL" sz="2600" b="1" i="1" dirty="0">
                <a:solidFill>
                  <a:schemeClr val="tx2"/>
                </a:solidFill>
              </a:rPr>
              <a:t>Note:</a:t>
            </a:r>
            <a:r>
              <a:rPr lang="nl-NL" sz="2600" dirty="0"/>
              <a:t> patients with previous PCI were not excluded</a:t>
            </a:r>
          </a:p>
        </p:txBody>
      </p:sp>
    </p:spTree>
    <p:extLst>
      <p:ext uri="{BB962C8B-B14F-4D97-AF65-F5344CB8AC3E}">
        <p14:creationId xmlns:p14="http://schemas.microsoft.com/office/powerpoint/2010/main" val="217979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31" y="950495"/>
            <a:ext cx="8229600" cy="6019800"/>
          </a:xfrm>
        </p:spPr>
        <p:txBody>
          <a:bodyPr>
            <a:normAutofit/>
          </a:bodyPr>
          <a:lstStyle/>
          <a:p>
            <a:pPr fontAlgn="base"/>
            <a:r>
              <a:rPr lang="en-US" b="1" dirty="0" smtClean="0"/>
              <a:t>CONCLUSIONS:</a:t>
            </a:r>
          </a:p>
          <a:p>
            <a:pPr marL="0" indent="0" fontAlgn="base">
              <a:buNone/>
            </a:pPr>
            <a:r>
              <a:rPr lang="en-US" dirty="0" smtClean="0"/>
              <a:t/>
            </a:r>
            <a:br>
              <a:rPr lang="en-US" dirty="0" smtClean="0"/>
            </a:br>
            <a:r>
              <a:rPr lang="en-US" dirty="0" smtClean="0"/>
              <a:t>Routine </a:t>
            </a:r>
            <a:r>
              <a:rPr lang="en-US" dirty="0"/>
              <a:t>measurement of FFR in patients with </a:t>
            </a:r>
            <a:r>
              <a:rPr lang="en-US" dirty="0" err="1"/>
              <a:t>multivessel</a:t>
            </a:r>
            <a:r>
              <a:rPr lang="en-US" dirty="0"/>
              <a:t> disease (MVD) who are undergoing PCI with drug-eluting stents (DES) significantly improves outcomes at 1 year by reducing MACE (composite rate of death, nonfatal myocardial infarction, and repeat revascularization)</a:t>
            </a:r>
          </a:p>
          <a:p>
            <a:endParaRPr lang="en-US" dirty="0"/>
          </a:p>
        </p:txBody>
      </p:sp>
    </p:spTree>
    <p:extLst>
      <p:ext uri="{BB962C8B-B14F-4D97-AF65-F5344CB8AC3E}">
        <p14:creationId xmlns:p14="http://schemas.microsoft.com/office/powerpoint/2010/main" val="4082140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Left Main and </a:t>
            </a:r>
            <a:r>
              <a:rPr lang="en-IN" b="1" i="1" dirty="0" err="1"/>
              <a:t>Ostial</a:t>
            </a:r>
            <a:r>
              <a:rPr lang="en-IN" b="1" i="1" dirty="0"/>
              <a:t> </a:t>
            </a:r>
            <a:r>
              <a:rPr lang="en-IN" b="1" i="1" dirty="0" smtClean="0"/>
              <a:t>Lesions</a:t>
            </a:r>
            <a:endParaRPr lang="en-IN" dirty="0"/>
          </a:p>
        </p:txBody>
      </p:sp>
      <p:sp>
        <p:nvSpPr>
          <p:cNvPr id="3" name="Content Placeholder 2"/>
          <p:cNvSpPr>
            <a:spLocks noGrp="1"/>
          </p:cNvSpPr>
          <p:nvPr>
            <p:ph idx="1"/>
          </p:nvPr>
        </p:nvSpPr>
        <p:spPr/>
        <p:txBody>
          <a:bodyPr/>
          <a:lstStyle/>
          <a:p>
            <a:r>
              <a:rPr lang="en-IN" dirty="0" smtClean="0"/>
              <a:t>Angiography </a:t>
            </a:r>
            <a:r>
              <a:rPr lang="en-IN" dirty="0"/>
              <a:t>cannot reliably characterize many </a:t>
            </a:r>
            <a:r>
              <a:rPr lang="en-IN" dirty="0" err="1"/>
              <a:t>ostial</a:t>
            </a:r>
            <a:r>
              <a:rPr lang="en-IN" dirty="0"/>
              <a:t> lesions,</a:t>
            </a:r>
          </a:p>
          <a:p>
            <a:r>
              <a:rPr lang="en-IN" dirty="0" smtClean="0"/>
              <a:t>In </a:t>
            </a:r>
            <a:r>
              <a:rPr lang="en-IN" dirty="0" err="1" smtClean="0"/>
              <a:t>multivessel</a:t>
            </a:r>
            <a:r>
              <a:rPr lang="en-IN" dirty="0" smtClean="0"/>
              <a:t> </a:t>
            </a:r>
            <a:r>
              <a:rPr lang="en-IN" dirty="0"/>
              <a:t>disease, uncertainty about the contribution of </a:t>
            </a:r>
            <a:r>
              <a:rPr lang="en-IN" dirty="0" smtClean="0"/>
              <a:t>the LMCA </a:t>
            </a:r>
            <a:r>
              <a:rPr lang="en-IN" dirty="0"/>
              <a:t>to the clinical syndrome may confuse the issue </a:t>
            </a:r>
            <a:r>
              <a:rPr lang="en-IN" dirty="0" smtClean="0"/>
              <a:t>of whether </a:t>
            </a:r>
            <a:r>
              <a:rPr lang="en-IN" dirty="0"/>
              <a:t>to perform PCI or surgery</a:t>
            </a:r>
            <a:r>
              <a:rPr lang="en-IN" dirty="0" smtClean="0"/>
              <a:t>.</a:t>
            </a:r>
          </a:p>
          <a:p>
            <a:r>
              <a:rPr lang="en-IN" dirty="0"/>
              <a:t>FFR measurements should be performed with </a:t>
            </a:r>
            <a:r>
              <a:rPr lang="en-IN" dirty="0" smtClean="0"/>
              <a:t>the guiding </a:t>
            </a:r>
            <a:r>
              <a:rPr lang="en-IN" dirty="0"/>
              <a:t>catheter disengaged from the coronary </a:t>
            </a:r>
            <a:r>
              <a:rPr lang="en-IN" dirty="0" err="1"/>
              <a:t>ostium</a:t>
            </a:r>
            <a:r>
              <a:rPr lang="en-IN" dirty="0"/>
              <a:t> </a:t>
            </a:r>
            <a:r>
              <a:rPr lang="en-IN" dirty="0" smtClean="0"/>
              <a:t>and with </a:t>
            </a:r>
            <a:r>
              <a:rPr lang="en-IN" dirty="0" err="1"/>
              <a:t>hyperemia</a:t>
            </a:r>
            <a:r>
              <a:rPr lang="en-IN" dirty="0"/>
              <a:t> induced by intravenous adenosine</a:t>
            </a:r>
          </a:p>
          <a:p>
            <a:endParaRPr lang="en-IN" dirty="0"/>
          </a:p>
        </p:txBody>
      </p:sp>
    </p:spTree>
    <p:extLst>
      <p:ext uri="{BB962C8B-B14F-4D97-AF65-F5344CB8AC3E}">
        <p14:creationId xmlns:p14="http://schemas.microsoft.com/office/powerpoint/2010/main" val="2267648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 name="Picture 3"/>
          <p:cNvPicPr>
            <a:picLocks noChangeAspect="1"/>
          </p:cNvPicPr>
          <p:nvPr/>
        </p:nvPicPr>
        <p:blipFill>
          <a:blip r:embed="rId2"/>
          <a:stretch>
            <a:fillRect/>
          </a:stretch>
        </p:blipFill>
        <p:spPr>
          <a:xfrm>
            <a:off x="-685799" y="0"/>
            <a:ext cx="9204159" cy="7006280"/>
          </a:xfrm>
          <a:prstGeom prst="rect">
            <a:avLst/>
          </a:prstGeom>
        </p:spPr>
      </p:pic>
    </p:spTree>
    <p:extLst>
      <p:ext uri="{BB962C8B-B14F-4D97-AF65-F5344CB8AC3E}">
        <p14:creationId xmlns:p14="http://schemas.microsoft.com/office/powerpoint/2010/main" val="4136177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3200" dirty="0">
              <a:solidFill>
                <a:schemeClr val="bg2">
                  <a:lumMod val="10000"/>
                </a:schemeClr>
              </a:solidFill>
            </a:endParaRPr>
          </a:p>
        </p:txBody>
      </p:sp>
      <p:sp>
        <p:nvSpPr>
          <p:cNvPr id="3" name="Content Placeholder 2"/>
          <p:cNvSpPr>
            <a:spLocks noGrp="1"/>
          </p:cNvSpPr>
          <p:nvPr>
            <p:ph idx="1"/>
          </p:nvPr>
        </p:nvSpPr>
        <p:spPr>
          <a:xfrm>
            <a:off x="128337" y="365127"/>
            <a:ext cx="8662737" cy="6180055"/>
          </a:xfrm>
        </p:spPr>
        <p:txBody>
          <a:bodyPr>
            <a:normAutofit/>
          </a:bodyPr>
          <a:lstStyle/>
          <a:p>
            <a:pPr>
              <a:buNone/>
            </a:pPr>
            <a:r>
              <a:rPr lang="en-US" sz="3800" b="1" i="1" dirty="0"/>
              <a:t>Intermediate lesions</a:t>
            </a:r>
          </a:p>
          <a:p>
            <a:pPr>
              <a:buNone/>
            </a:pPr>
            <a:endParaRPr lang="en-US" dirty="0" smtClean="0"/>
          </a:p>
          <a:p>
            <a:r>
              <a:rPr lang="en-US" dirty="0" smtClean="0"/>
              <a:t>The </a:t>
            </a:r>
            <a:r>
              <a:rPr lang="en-US" dirty="0"/>
              <a:t>DEFER study has shown that patients with </a:t>
            </a:r>
            <a:r>
              <a:rPr lang="en-US" dirty="0" smtClean="0"/>
              <a:t>single vessel stenosis </a:t>
            </a:r>
            <a:r>
              <a:rPr lang="en-US" dirty="0"/>
              <a:t>and </a:t>
            </a:r>
            <a:r>
              <a:rPr lang="en-US" dirty="0" smtClean="0"/>
              <a:t>FFR </a:t>
            </a:r>
            <a:r>
              <a:rPr lang="en-US" i="1" dirty="0" smtClean="0"/>
              <a:t>&gt;</a:t>
            </a:r>
            <a:r>
              <a:rPr lang="en-US" i="1" dirty="0"/>
              <a:t>0.75 who did not undergo PCI </a:t>
            </a:r>
            <a:r>
              <a:rPr lang="en-US" i="1" dirty="0" smtClean="0"/>
              <a:t>had </a:t>
            </a:r>
            <a:r>
              <a:rPr lang="en-US" dirty="0" smtClean="0"/>
              <a:t>excellent </a:t>
            </a:r>
            <a:r>
              <a:rPr lang="en-US" dirty="0"/>
              <a:t>outcomes</a:t>
            </a:r>
            <a:r>
              <a:rPr lang="en-US" dirty="0" smtClean="0"/>
              <a:t>.</a:t>
            </a:r>
          </a:p>
          <a:p>
            <a:pPr>
              <a:buNone/>
            </a:pPr>
            <a:r>
              <a:rPr lang="en-US" dirty="0" smtClean="0"/>
              <a:t> </a:t>
            </a:r>
          </a:p>
          <a:p>
            <a:r>
              <a:rPr lang="en-US" dirty="0" smtClean="0"/>
              <a:t>The </a:t>
            </a:r>
            <a:r>
              <a:rPr lang="en-US" dirty="0"/>
              <a:t>risk of cardiac death or </a:t>
            </a:r>
            <a:r>
              <a:rPr lang="en-US" dirty="0" smtClean="0"/>
              <a:t>MI </a:t>
            </a:r>
            <a:r>
              <a:rPr lang="en-US" dirty="0"/>
              <a:t>related to the </a:t>
            </a:r>
            <a:r>
              <a:rPr lang="en-US" dirty="0" err="1"/>
              <a:t>stenosis</a:t>
            </a:r>
            <a:r>
              <a:rPr lang="en-US" dirty="0"/>
              <a:t> was </a:t>
            </a:r>
            <a:r>
              <a:rPr lang="en-US" i="1" dirty="0" smtClean="0"/>
              <a:t>&lt; 1</a:t>
            </a:r>
            <a:r>
              <a:rPr lang="en-US" i="1" dirty="0"/>
              <a:t>% per </a:t>
            </a:r>
            <a:r>
              <a:rPr lang="en-US" i="1" dirty="0" smtClean="0"/>
              <a:t>year </a:t>
            </a:r>
            <a:r>
              <a:rPr lang="en-US" dirty="0" smtClean="0"/>
              <a:t>and </a:t>
            </a:r>
            <a:r>
              <a:rPr lang="en-US" dirty="0"/>
              <a:t>was not reduced with PCI</a:t>
            </a:r>
            <a:r>
              <a:rPr lang="en-US" dirty="0" smtClean="0"/>
              <a:t>.</a:t>
            </a:r>
          </a:p>
          <a:p>
            <a:pPr>
              <a:buNone/>
            </a:pPr>
            <a:r>
              <a:rPr lang="en-US" dirty="0" smtClean="0"/>
              <a:t> </a:t>
            </a:r>
          </a:p>
          <a:p>
            <a:r>
              <a:rPr lang="en-US" dirty="0" smtClean="0"/>
              <a:t>In </a:t>
            </a:r>
            <a:r>
              <a:rPr lang="en-US" dirty="0"/>
              <a:t>contrast, patients </a:t>
            </a:r>
            <a:r>
              <a:rPr lang="en-US" dirty="0" smtClean="0"/>
              <a:t>with single-vessel </a:t>
            </a:r>
            <a:r>
              <a:rPr lang="en-US" dirty="0" err="1"/>
              <a:t>stenosis</a:t>
            </a:r>
            <a:r>
              <a:rPr lang="en-US" dirty="0"/>
              <a:t> and FFR </a:t>
            </a:r>
            <a:r>
              <a:rPr lang="en-US" i="1" dirty="0"/>
              <a:t>&lt;0.75 are 5× more </a:t>
            </a:r>
            <a:r>
              <a:rPr lang="en-US" i="1" dirty="0" smtClean="0"/>
              <a:t>likely </a:t>
            </a:r>
            <a:r>
              <a:rPr lang="en-US" dirty="0" smtClean="0"/>
              <a:t>to </a:t>
            </a:r>
            <a:r>
              <a:rPr lang="en-US" dirty="0"/>
              <a:t>experience cardiac death or MI within 5 years, </a:t>
            </a:r>
            <a:r>
              <a:rPr lang="en-US" dirty="0" smtClean="0"/>
              <a:t>despite undergoing </a:t>
            </a:r>
            <a:r>
              <a:rPr lang="en-US" dirty="0"/>
              <a:t>revascularization</a:t>
            </a:r>
            <a:r>
              <a:rPr lang="en-US" dirty="0" smtClean="0"/>
              <a:t>.</a:t>
            </a:r>
            <a:endParaRPr lang="en-US" dirty="0"/>
          </a:p>
        </p:txBody>
      </p:sp>
    </p:spTree>
    <p:extLst>
      <p:ext uri="{BB962C8B-B14F-4D97-AF65-F5344CB8AC3E}">
        <p14:creationId xmlns:p14="http://schemas.microsoft.com/office/powerpoint/2010/main" val="16776394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p:cNvPicPr>
            <a:picLocks noChangeAspect="1" noChangeArrowheads="1"/>
          </p:cNvPicPr>
          <p:nvPr/>
        </p:nvPicPr>
        <p:blipFill>
          <a:blip r:embed="rId2"/>
          <a:srcRect/>
          <a:stretch>
            <a:fillRect/>
          </a:stretch>
        </p:blipFill>
        <p:spPr bwMode="auto">
          <a:xfrm>
            <a:off x="762000" y="1"/>
            <a:ext cx="7620000" cy="6367397"/>
          </a:xfrm>
          <a:prstGeom prst="rect">
            <a:avLst/>
          </a:prstGeom>
          <a:noFill/>
          <a:ln w="9525">
            <a:solidFill>
              <a:srgbClr val="FF0000"/>
            </a:solidFill>
            <a:miter lim="800000"/>
            <a:headEnd/>
            <a:tailEnd/>
          </a:ln>
          <a:effectLst/>
        </p:spPr>
      </p:pic>
    </p:spTree>
    <p:extLst>
      <p:ext uri="{BB962C8B-B14F-4D97-AF65-F5344CB8AC3E}">
        <p14:creationId xmlns:p14="http://schemas.microsoft.com/office/powerpoint/2010/main" val="3877563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3"/>
          </a:xfrm>
        </p:spPr>
        <p:txBody>
          <a:bodyPr>
            <a:noAutofit/>
          </a:bodyPr>
          <a:lstStyle/>
          <a:p>
            <a:r>
              <a:rPr lang="en-US" sz="3600" b="1" dirty="0"/>
              <a:t>FAME II: Stable Coronary Artery Disease</a:t>
            </a:r>
            <a:endParaRPr lang="en-US" sz="3600" dirty="0"/>
          </a:p>
        </p:txBody>
      </p:sp>
      <p:pic>
        <p:nvPicPr>
          <p:cNvPr id="17410" name="Picture 2"/>
          <p:cNvPicPr>
            <a:picLocks noGrp="1" noChangeAspect="1" noChangeArrowheads="1"/>
          </p:cNvPicPr>
          <p:nvPr>
            <p:ph idx="1"/>
          </p:nvPr>
        </p:nvPicPr>
        <p:blipFill>
          <a:blip r:embed="rId2"/>
          <a:srcRect/>
          <a:stretch>
            <a:fillRect/>
          </a:stretch>
        </p:blipFill>
        <p:spPr bwMode="auto">
          <a:xfrm>
            <a:off x="629117" y="1676401"/>
            <a:ext cx="7448084" cy="2366211"/>
          </a:xfrm>
          <a:prstGeom prst="rect">
            <a:avLst/>
          </a:prstGeom>
          <a:noFill/>
          <a:ln w="9525">
            <a:noFill/>
            <a:miter lim="800000"/>
            <a:headEnd/>
            <a:tailEnd/>
          </a:ln>
          <a:effectLst/>
        </p:spPr>
      </p:pic>
    </p:spTree>
    <p:extLst>
      <p:ext uri="{BB962C8B-B14F-4D97-AF65-F5344CB8AC3E}">
        <p14:creationId xmlns:p14="http://schemas.microsoft.com/office/powerpoint/2010/main" val="20995067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28602" y="2584491"/>
            <a:ext cx="3712971" cy="649693"/>
          </a:xfrm>
          <a:custGeom>
            <a:avLst/>
            <a:gdLst>
              <a:gd name="connsiteX0" fmla="*/ 0 w 3712971"/>
              <a:gd name="connsiteY0" fmla="*/ 649693 h 649693"/>
              <a:gd name="connsiteX1" fmla="*/ 3712971 w 3712971"/>
              <a:gd name="connsiteY1" fmla="*/ 649693 h 649693"/>
              <a:gd name="connsiteX2" fmla="*/ 3712971 w 3712971"/>
              <a:gd name="connsiteY2" fmla="*/ 0 h 649693"/>
              <a:gd name="connsiteX3" fmla="*/ 0 w 3712971"/>
              <a:gd name="connsiteY3" fmla="*/ 0 h 649693"/>
              <a:gd name="connsiteX4" fmla="*/ 0 w 3712971"/>
              <a:gd name="connsiteY4" fmla="*/ 649693 h 64969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712971" h="649693">
                <a:moveTo>
                  <a:pt x="0" y="649693"/>
                </a:moveTo>
                <a:lnTo>
                  <a:pt x="3712971" y="649693"/>
                </a:lnTo>
                <a:lnTo>
                  <a:pt x="3712971" y="0"/>
                </a:lnTo>
                <a:lnTo>
                  <a:pt x="0" y="0"/>
                </a:lnTo>
                <a:lnTo>
                  <a:pt x="0" y="649693"/>
                </a:lnTo>
              </a:path>
            </a:pathLst>
          </a:custGeom>
          <a:solidFill>
            <a:srgbClr val="DBE5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941575" y="2584491"/>
            <a:ext cx="1896999" cy="649693"/>
          </a:xfrm>
          <a:custGeom>
            <a:avLst/>
            <a:gdLst>
              <a:gd name="connsiteX0" fmla="*/ 0 w 1896999"/>
              <a:gd name="connsiteY0" fmla="*/ 649693 h 649693"/>
              <a:gd name="connsiteX1" fmla="*/ 1896999 w 1896999"/>
              <a:gd name="connsiteY1" fmla="*/ 649693 h 649693"/>
              <a:gd name="connsiteX2" fmla="*/ 1896999 w 1896999"/>
              <a:gd name="connsiteY2" fmla="*/ 0 h 649693"/>
              <a:gd name="connsiteX3" fmla="*/ 0 w 1896999"/>
              <a:gd name="connsiteY3" fmla="*/ 0 h 649693"/>
              <a:gd name="connsiteX4" fmla="*/ 0 w 1896999"/>
              <a:gd name="connsiteY4" fmla="*/ 649693 h 64969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96999" h="649693">
                <a:moveTo>
                  <a:pt x="0" y="649693"/>
                </a:moveTo>
                <a:lnTo>
                  <a:pt x="1896999" y="649693"/>
                </a:lnTo>
                <a:lnTo>
                  <a:pt x="1896999" y="0"/>
                </a:lnTo>
                <a:lnTo>
                  <a:pt x="0" y="0"/>
                </a:lnTo>
                <a:lnTo>
                  <a:pt x="0" y="649693"/>
                </a:lnTo>
              </a:path>
            </a:pathLst>
          </a:custGeom>
          <a:solidFill>
            <a:srgbClr val="DBE5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5838573" y="2584491"/>
            <a:ext cx="1873885" cy="649693"/>
          </a:xfrm>
          <a:custGeom>
            <a:avLst/>
            <a:gdLst>
              <a:gd name="connsiteX0" fmla="*/ 0 w 1873885"/>
              <a:gd name="connsiteY0" fmla="*/ 649693 h 649693"/>
              <a:gd name="connsiteX1" fmla="*/ 1873885 w 1873885"/>
              <a:gd name="connsiteY1" fmla="*/ 649693 h 649693"/>
              <a:gd name="connsiteX2" fmla="*/ 1873885 w 1873885"/>
              <a:gd name="connsiteY2" fmla="*/ 0 h 649693"/>
              <a:gd name="connsiteX3" fmla="*/ 0 w 1873885"/>
              <a:gd name="connsiteY3" fmla="*/ 0 h 649693"/>
              <a:gd name="connsiteX4" fmla="*/ 0 w 1873885"/>
              <a:gd name="connsiteY4" fmla="*/ 649693 h 64969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73885" h="649693">
                <a:moveTo>
                  <a:pt x="0" y="649693"/>
                </a:moveTo>
                <a:lnTo>
                  <a:pt x="1873885" y="649693"/>
                </a:lnTo>
                <a:lnTo>
                  <a:pt x="1873885" y="0"/>
                </a:lnTo>
                <a:lnTo>
                  <a:pt x="0" y="0"/>
                </a:lnTo>
                <a:lnTo>
                  <a:pt x="0" y="649693"/>
                </a:lnTo>
              </a:path>
            </a:pathLst>
          </a:custGeom>
          <a:solidFill>
            <a:srgbClr val="DBE5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7712459" y="2584491"/>
            <a:ext cx="1202969" cy="649693"/>
          </a:xfrm>
          <a:custGeom>
            <a:avLst/>
            <a:gdLst>
              <a:gd name="connsiteX0" fmla="*/ 0 w 1202969"/>
              <a:gd name="connsiteY0" fmla="*/ 649693 h 649693"/>
              <a:gd name="connsiteX1" fmla="*/ 1202969 w 1202969"/>
              <a:gd name="connsiteY1" fmla="*/ 649693 h 649693"/>
              <a:gd name="connsiteX2" fmla="*/ 1202969 w 1202969"/>
              <a:gd name="connsiteY2" fmla="*/ 0 h 649693"/>
              <a:gd name="connsiteX3" fmla="*/ 0 w 1202969"/>
              <a:gd name="connsiteY3" fmla="*/ 0 h 649693"/>
              <a:gd name="connsiteX4" fmla="*/ 0 w 1202969"/>
              <a:gd name="connsiteY4" fmla="*/ 649693 h 64969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02969" h="649693">
                <a:moveTo>
                  <a:pt x="0" y="649693"/>
                </a:moveTo>
                <a:lnTo>
                  <a:pt x="1202969" y="649693"/>
                </a:lnTo>
                <a:lnTo>
                  <a:pt x="1202969" y="0"/>
                </a:lnTo>
                <a:lnTo>
                  <a:pt x="0" y="0"/>
                </a:lnTo>
                <a:lnTo>
                  <a:pt x="0" y="649693"/>
                </a:lnTo>
              </a:path>
            </a:pathLst>
          </a:custGeom>
          <a:solidFill>
            <a:srgbClr val="DBE5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228602" y="3854364"/>
            <a:ext cx="3712971" cy="608291"/>
          </a:xfrm>
          <a:custGeom>
            <a:avLst/>
            <a:gdLst>
              <a:gd name="connsiteX0" fmla="*/ 0 w 3712971"/>
              <a:gd name="connsiteY0" fmla="*/ 608291 h 608291"/>
              <a:gd name="connsiteX1" fmla="*/ 3712971 w 3712971"/>
              <a:gd name="connsiteY1" fmla="*/ 608291 h 608291"/>
              <a:gd name="connsiteX2" fmla="*/ 3712971 w 3712971"/>
              <a:gd name="connsiteY2" fmla="*/ 0 h 608291"/>
              <a:gd name="connsiteX3" fmla="*/ 0 w 3712971"/>
              <a:gd name="connsiteY3" fmla="*/ 0 h 608291"/>
              <a:gd name="connsiteX4" fmla="*/ 0 w 3712971"/>
              <a:gd name="connsiteY4" fmla="*/ 608291 h 6082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712971" h="608291">
                <a:moveTo>
                  <a:pt x="0" y="608291"/>
                </a:moveTo>
                <a:lnTo>
                  <a:pt x="3712971" y="608291"/>
                </a:lnTo>
                <a:lnTo>
                  <a:pt x="3712971" y="0"/>
                </a:lnTo>
                <a:lnTo>
                  <a:pt x="0" y="0"/>
                </a:lnTo>
                <a:lnTo>
                  <a:pt x="0" y="608291"/>
                </a:lnTo>
              </a:path>
            </a:pathLst>
          </a:custGeom>
          <a:solidFill>
            <a:srgbClr val="DBE5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3941575" y="3854364"/>
            <a:ext cx="1896999" cy="608291"/>
          </a:xfrm>
          <a:custGeom>
            <a:avLst/>
            <a:gdLst>
              <a:gd name="connsiteX0" fmla="*/ 0 w 1896999"/>
              <a:gd name="connsiteY0" fmla="*/ 608291 h 608291"/>
              <a:gd name="connsiteX1" fmla="*/ 1896999 w 1896999"/>
              <a:gd name="connsiteY1" fmla="*/ 608291 h 608291"/>
              <a:gd name="connsiteX2" fmla="*/ 1896999 w 1896999"/>
              <a:gd name="connsiteY2" fmla="*/ 0 h 608291"/>
              <a:gd name="connsiteX3" fmla="*/ 0 w 1896999"/>
              <a:gd name="connsiteY3" fmla="*/ 0 h 608291"/>
              <a:gd name="connsiteX4" fmla="*/ 0 w 1896999"/>
              <a:gd name="connsiteY4" fmla="*/ 608291 h 6082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96999" h="608291">
                <a:moveTo>
                  <a:pt x="0" y="608291"/>
                </a:moveTo>
                <a:lnTo>
                  <a:pt x="1896999" y="608291"/>
                </a:lnTo>
                <a:lnTo>
                  <a:pt x="1896999" y="0"/>
                </a:lnTo>
                <a:lnTo>
                  <a:pt x="0" y="0"/>
                </a:lnTo>
                <a:lnTo>
                  <a:pt x="0" y="608291"/>
                </a:lnTo>
              </a:path>
            </a:pathLst>
          </a:custGeom>
          <a:solidFill>
            <a:srgbClr val="DBE5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5838573" y="3854364"/>
            <a:ext cx="1873885" cy="608291"/>
          </a:xfrm>
          <a:custGeom>
            <a:avLst/>
            <a:gdLst>
              <a:gd name="connsiteX0" fmla="*/ 0 w 1873885"/>
              <a:gd name="connsiteY0" fmla="*/ 608291 h 608291"/>
              <a:gd name="connsiteX1" fmla="*/ 1873885 w 1873885"/>
              <a:gd name="connsiteY1" fmla="*/ 608291 h 608291"/>
              <a:gd name="connsiteX2" fmla="*/ 1873885 w 1873885"/>
              <a:gd name="connsiteY2" fmla="*/ 0 h 608291"/>
              <a:gd name="connsiteX3" fmla="*/ 0 w 1873885"/>
              <a:gd name="connsiteY3" fmla="*/ 0 h 608291"/>
              <a:gd name="connsiteX4" fmla="*/ 0 w 1873885"/>
              <a:gd name="connsiteY4" fmla="*/ 608291 h 6082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73885" h="608291">
                <a:moveTo>
                  <a:pt x="0" y="608291"/>
                </a:moveTo>
                <a:lnTo>
                  <a:pt x="1873885" y="608291"/>
                </a:lnTo>
                <a:lnTo>
                  <a:pt x="1873885" y="0"/>
                </a:lnTo>
                <a:lnTo>
                  <a:pt x="0" y="0"/>
                </a:lnTo>
                <a:lnTo>
                  <a:pt x="0" y="608291"/>
                </a:lnTo>
              </a:path>
            </a:pathLst>
          </a:custGeom>
          <a:solidFill>
            <a:srgbClr val="DBE5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7712459" y="3854364"/>
            <a:ext cx="1202969" cy="608291"/>
          </a:xfrm>
          <a:custGeom>
            <a:avLst/>
            <a:gdLst>
              <a:gd name="connsiteX0" fmla="*/ 0 w 1202969"/>
              <a:gd name="connsiteY0" fmla="*/ 608291 h 608291"/>
              <a:gd name="connsiteX1" fmla="*/ 1202969 w 1202969"/>
              <a:gd name="connsiteY1" fmla="*/ 608291 h 608291"/>
              <a:gd name="connsiteX2" fmla="*/ 1202969 w 1202969"/>
              <a:gd name="connsiteY2" fmla="*/ 0 h 608291"/>
              <a:gd name="connsiteX3" fmla="*/ 0 w 1202969"/>
              <a:gd name="connsiteY3" fmla="*/ 0 h 608291"/>
              <a:gd name="connsiteX4" fmla="*/ 0 w 1202969"/>
              <a:gd name="connsiteY4" fmla="*/ 608291 h 6082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02969" h="608291">
                <a:moveTo>
                  <a:pt x="0" y="608291"/>
                </a:moveTo>
                <a:lnTo>
                  <a:pt x="1202969" y="608291"/>
                </a:lnTo>
                <a:lnTo>
                  <a:pt x="1202969" y="0"/>
                </a:lnTo>
                <a:lnTo>
                  <a:pt x="0" y="0"/>
                </a:lnTo>
                <a:lnTo>
                  <a:pt x="0" y="608291"/>
                </a:lnTo>
              </a:path>
            </a:pathLst>
          </a:custGeom>
          <a:solidFill>
            <a:srgbClr val="DBE5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228602" y="5045595"/>
            <a:ext cx="3712971" cy="669404"/>
          </a:xfrm>
          <a:custGeom>
            <a:avLst/>
            <a:gdLst>
              <a:gd name="connsiteX0" fmla="*/ 0 w 3712971"/>
              <a:gd name="connsiteY0" fmla="*/ 669404 h 669404"/>
              <a:gd name="connsiteX1" fmla="*/ 3712971 w 3712971"/>
              <a:gd name="connsiteY1" fmla="*/ 669404 h 669404"/>
              <a:gd name="connsiteX2" fmla="*/ 3712971 w 3712971"/>
              <a:gd name="connsiteY2" fmla="*/ 0 h 669404"/>
              <a:gd name="connsiteX3" fmla="*/ 0 w 3712971"/>
              <a:gd name="connsiteY3" fmla="*/ 0 h 669404"/>
              <a:gd name="connsiteX4" fmla="*/ 0 w 3712971"/>
              <a:gd name="connsiteY4" fmla="*/ 669404 h 6694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712971" h="669404">
                <a:moveTo>
                  <a:pt x="0" y="669404"/>
                </a:moveTo>
                <a:lnTo>
                  <a:pt x="3712971" y="669404"/>
                </a:lnTo>
                <a:lnTo>
                  <a:pt x="3712971" y="0"/>
                </a:lnTo>
                <a:lnTo>
                  <a:pt x="0" y="0"/>
                </a:lnTo>
                <a:lnTo>
                  <a:pt x="0" y="669404"/>
                </a:lnTo>
              </a:path>
            </a:pathLst>
          </a:custGeom>
          <a:solidFill>
            <a:srgbClr val="DBE5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941575" y="5045595"/>
            <a:ext cx="1896999" cy="669404"/>
          </a:xfrm>
          <a:custGeom>
            <a:avLst/>
            <a:gdLst>
              <a:gd name="connsiteX0" fmla="*/ 0 w 1896999"/>
              <a:gd name="connsiteY0" fmla="*/ 669404 h 669404"/>
              <a:gd name="connsiteX1" fmla="*/ 1896999 w 1896999"/>
              <a:gd name="connsiteY1" fmla="*/ 669404 h 669404"/>
              <a:gd name="connsiteX2" fmla="*/ 1896999 w 1896999"/>
              <a:gd name="connsiteY2" fmla="*/ 0 h 669404"/>
              <a:gd name="connsiteX3" fmla="*/ 0 w 1896999"/>
              <a:gd name="connsiteY3" fmla="*/ 0 h 669404"/>
              <a:gd name="connsiteX4" fmla="*/ 0 w 1896999"/>
              <a:gd name="connsiteY4" fmla="*/ 669404 h 6694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96999" h="669404">
                <a:moveTo>
                  <a:pt x="0" y="669404"/>
                </a:moveTo>
                <a:lnTo>
                  <a:pt x="1896999" y="669404"/>
                </a:lnTo>
                <a:lnTo>
                  <a:pt x="1896999" y="0"/>
                </a:lnTo>
                <a:lnTo>
                  <a:pt x="0" y="0"/>
                </a:lnTo>
                <a:lnTo>
                  <a:pt x="0" y="669404"/>
                </a:lnTo>
              </a:path>
            </a:pathLst>
          </a:custGeom>
          <a:solidFill>
            <a:srgbClr val="DBE5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5838573" y="5045595"/>
            <a:ext cx="1873885" cy="669404"/>
          </a:xfrm>
          <a:custGeom>
            <a:avLst/>
            <a:gdLst>
              <a:gd name="connsiteX0" fmla="*/ 0 w 1873885"/>
              <a:gd name="connsiteY0" fmla="*/ 669404 h 669404"/>
              <a:gd name="connsiteX1" fmla="*/ 1873885 w 1873885"/>
              <a:gd name="connsiteY1" fmla="*/ 669404 h 669404"/>
              <a:gd name="connsiteX2" fmla="*/ 1873885 w 1873885"/>
              <a:gd name="connsiteY2" fmla="*/ 0 h 669404"/>
              <a:gd name="connsiteX3" fmla="*/ 0 w 1873885"/>
              <a:gd name="connsiteY3" fmla="*/ 0 h 669404"/>
              <a:gd name="connsiteX4" fmla="*/ 0 w 1873885"/>
              <a:gd name="connsiteY4" fmla="*/ 669404 h 6694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73885" h="669404">
                <a:moveTo>
                  <a:pt x="0" y="669404"/>
                </a:moveTo>
                <a:lnTo>
                  <a:pt x="1873885" y="669404"/>
                </a:lnTo>
                <a:lnTo>
                  <a:pt x="1873885" y="0"/>
                </a:lnTo>
                <a:lnTo>
                  <a:pt x="0" y="0"/>
                </a:lnTo>
                <a:lnTo>
                  <a:pt x="0" y="669404"/>
                </a:lnTo>
              </a:path>
            </a:pathLst>
          </a:custGeom>
          <a:solidFill>
            <a:srgbClr val="DBE5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7712459" y="5045595"/>
            <a:ext cx="1202969" cy="669404"/>
          </a:xfrm>
          <a:custGeom>
            <a:avLst/>
            <a:gdLst>
              <a:gd name="connsiteX0" fmla="*/ 0 w 1202969"/>
              <a:gd name="connsiteY0" fmla="*/ 669404 h 669404"/>
              <a:gd name="connsiteX1" fmla="*/ 1202969 w 1202969"/>
              <a:gd name="connsiteY1" fmla="*/ 669404 h 669404"/>
              <a:gd name="connsiteX2" fmla="*/ 1202969 w 1202969"/>
              <a:gd name="connsiteY2" fmla="*/ 0 h 669404"/>
              <a:gd name="connsiteX3" fmla="*/ 0 w 1202969"/>
              <a:gd name="connsiteY3" fmla="*/ 0 h 669404"/>
              <a:gd name="connsiteX4" fmla="*/ 0 w 1202969"/>
              <a:gd name="connsiteY4" fmla="*/ 669404 h 6694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02969" h="669404">
                <a:moveTo>
                  <a:pt x="0" y="669404"/>
                </a:moveTo>
                <a:lnTo>
                  <a:pt x="1202969" y="669404"/>
                </a:lnTo>
                <a:lnTo>
                  <a:pt x="1202969" y="0"/>
                </a:lnTo>
                <a:lnTo>
                  <a:pt x="0" y="0"/>
                </a:lnTo>
                <a:lnTo>
                  <a:pt x="0" y="669404"/>
                </a:lnTo>
              </a:path>
            </a:pathLst>
          </a:custGeom>
          <a:solidFill>
            <a:srgbClr val="DBE5F1">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222251" y="2578100"/>
            <a:ext cx="8699500" cy="25400"/>
          </a:xfrm>
          <a:custGeom>
            <a:avLst/>
            <a:gdLst>
              <a:gd name="connsiteX0" fmla="*/ 6350 w 8699500"/>
              <a:gd name="connsiteY0" fmla="*/ 6350 h 25400"/>
              <a:gd name="connsiteX1" fmla="*/ 8693150 w 8699500"/>
              <a:gd name="connsiteY1" fmla="*/ 6350 h 25400"/>
            </a:gdLst>
            <a:ahLst/>
            <a:cxnLst>
              <a:cxn ang="0">
                <a:pos x="connsiteX0" y="connsiteY0"/>
              </a:cxn>
              <a:cxn ang="1">
                <a:pos x="connsiteX1" y="connsiteY1"/>
              </a:cxn>
            </a:cxnLst>
            <a:rect l="l" t="t" r="r" b="b"/>
            <a:pathLst>
              <a:path w="8699500" h="25400">
                <a:moveTo>
                  <a:pt x="6350" y="6350"/>
                </a:moveTo>
                <a:lnTo>
                  <a:pt x="8693150" y="6350"/>
                </a:lnTo>
              </a:path>
            </a:pathLst>
          </a:custGeom>
          <a:ln w="127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222251" y="1822451"/>
            <a:ext cx="8699500" cy="25400"/>
          </a:xfrm>
          <a:custGeom>
            <a:avLst/>
            <a:gdLst>
              <a:gd name="connsiteX0" fmla="*/ 6350 w 8699500"/>
              <a:gd name="connsiteY0" fmla="*/ 6350 h 25400"/>
              <a:gd name="connsiteX1" fmla="*/ 8693150 w 8699500"/>
              <a:gd name="connsiteY1" fmla="*/ 6350 h 25400"/>
            </a:gdLst>
            <a:ahLst/>
            <a:cxnLst>
              <a:cxn ang="0">
                <a:pos x="connsiteX0" y="connsiteY0"/>
              </a:cxn>
              <a:cxn ang="1">
                <a:pos x="connsiteX1" y="connsiteY1"/>
              </a:cxn>
            </a:cxnLst>
            <a:rect l="l" t="t" r="r" b="b"/>
            <a:pathLst>
              <a:path w="8699500" h="25400">
                <a:moveTo>
                  <a:pt x="6350" y="6350"/>
                </a:moveTo>
                <a:lnTo>
                  <a:pt x="8693150" y="6350"/>
                </a:lnTo>
              </a:path>
            </a:pathLst>
          </a:custGeom>
          <a:ln w="127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222251" y="5708651"/>
            <a:ext cx="8699500" cy="25400"/>
          </a:xfrm>
          <a:custGeom>
            <a:avLst/>
            <a:gdLst>
              <a:gd name="connsiteX0" fmla="*/ 6350 w 8699500"/>
              <a:gd name="connsiteY0" fmla="*/ 6350 h 25400"/>
              <a:gd name="connsiteX1" fmla="*/ 8693150 w 8699500"/>
              <a:gd name="connsiteY1" fmla="*/ 6350 h 25400"/>
            </a:gdLst>
            <a:ahLst/>
            <a:cxnLst>
              <a:cxn ang="0">
                <a:pos x="connsiteX0" y="connsiteY0"/>
              </a:cxn>
              <a:cxn ang="1">
                <a:pos x="connsiteX1" y="connsiteY1"/>
              </a:cxn>
            </a:cxnLst>
            <a:rect l="l" t="t" r="r" b="b"/>
            <a:pathLst>
              <a:path w="8699500" h="25400">
                <a:moveTo>
                  <a:pt x="6350" y="6350"/>
                </a:moveTo>
                <a:lnTo>
                  <a:pt x="8693150" y="6350"/>
                </a:lnTo>
              </a:path>
            </a:pathLst>
          </a:custGeom>
          <a:ln w="12700">
            <a:solidFill>
              <a:srgbClr val="4F81BD">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8" name="Picture 3"/>
          <p:cNvPicPr>
            <a:picLocks noChangeAspect="1" noChangeArrowheads="1"/>
          </p:cNvPicPr>
          <p:nvPr/>
        </p:nvPicPr>
        <p:blipFill rotWithShape="1">
          <a:blip r:embed="rId2"/>
          <a:srcRect b="10877"/>
          <a:stretch/>
        </p:blipFill>
        <p:spPr bwMode="auto">
          <a:xfrm>
            <a:off x="2" y="0"/>
            <a:ext cx="10103297" cy="6753256"/>
          </a:xfrm>
          <a:prstGeom prst="rect">
            <a:avLst/>
          </a:prstGeom>
          <a:noFill/>
        </p:spPr>
      </p:pic>
      <p:sp>
        <p:nvSpPr>
          <p:cNvPr id="2" name="TextBox 1"/>
          <p:cNvSpPr txBox="1"/>
          <p:nvPr/>
        </p:nvSpPr>
        <p:spPr>
          <a:xfrm>
            <a:off x="1638300" y="762003"/>
            <a:ext cx="5698098" cy="469359"/>
          </a:xfrm>
          <a:prstGeom prst="rect">
            <a:avLst/>
          </a:prstGeom>
          <a:noFill/>
        </p:spPr>
        <p:txBody>
          <a:bodyPr wrap="none" lIns="0" tIns="0" rIns="0" rtlCol="0">
            <a:spAutoFit/>
          </a:bodyPr>
          <a:lstStyle/>
          <a:p>
            <a:pPr>
              <a:lnSpc>
                <a:spcPts val="3300"/>
              </a:lnSpc>
            </a:pPr>
            <a:r>
              <a:rPr lang="en-US" altLang="zh-CN" sz="3600" b="1" dirty="0">
                <a:solidFill>
                  <a:srgbClr val="002060"/>
                </a:solidFill>
                <a:latin typeface="Times New Roman" pitchFamily="18" charset="0"/>
                <a:cs typeface="Times New Roman" pitchFamily="18" charset="0"/>
              </a:rPr>
              <a:t>FAME</a:t>
            </a:r>
            <a:r>
              <a:rPr lang="en-US" altLang="zh-CN" sz="3600" dirty="0">
                <a:latin typeface="Times New Roman" pitchFamily="18" charset="0"/>
                <a:cs typeface="Times New Roman" pitchFamily="18" charset="0"/>
              </a:rPr>
              <a:t> </a:t>
            </a:r>
            <a:r>
              <a:rPr lang="en-US" altLang="zh-CN" sz="3600" b="1" dirty="0">
                <a:solidFill>
                  <a:srgbClr val="002060"/>
                </a:solidFill>
                <a:latin typeface="Times New Roman" pitchFamily="18" charset="0"/>
                <a:cs typeface="Times New Roman" pitchFamily="18" charset="0"/>
              </a:rPr>
              <a:t>2:</a:t>
            </a:r>
            <a:r>
              <a:rPr lang="en-US" altLang="zh-CN" sz="3600" dirty="0">
                <a:latin typeface="Times New Roman" pitchFamily="18" charset="0"/>
                <a:cs typeface="Times New Roman" pitchFamily="18" charset="0"/>
              </a:rPr>
              <a:t> </a:t>
            </a:r>
            <a:r>
              <a:rPr lang="en-US" altLang="zh-CN" sz="3600" b="1" dirty="0">
                <a:solidFill>
                  <a:srgbClr val="002060"/>
                </a:solidFill>
                <a:latin typeface="Times New Roman" pitchFamily="18" charset="0"/>
                <a:cs typeface="Times New Roman" pitchFamily="18" charset="0"/>
              </a:rPr>
              <a:t>Primary</a:t>
            </a:r>
            <a:r>
              <a:rPr lang="en-US" altLang="zh-CN" sz="3600" dirty="0">
                <a:latin typeface="Times New Roman" pitchFamily="18" charset="0"/>
                <a:cs typeface="Times New Roman" pitchFamily="18" charset="0"/>
              </a:rPr>
              <a:t> </a:t>
            </a:r>
            <a:r>
              <a:rPr lang="en-US" altLang="zh-CN" sz="3600" b="1" dirty="0">
                <a:solidFill>
                  <a:srgbClr val="002060"/>
                </a:solidFill>
                <a:latin typeface="Times New Roman" pitchFamily="18" charset="0"/>
                <a:cs typeface="Times New Roman" pitchFamily="18" charset="0"/>
              </a:rPr>
              <a:t>Outcomes</a:t>
            </a:r>
          </a:p>
        </p:txBody>
      </p:sp>
      <p:sp>
        <p:nvSpPr>
          <p:cNvPr id="19" name="TextBox 1"/>
          <p:cNvSpPr txBox="1"/>
          <p:nvPr/>
        </p:nvSpPr>
        <p:spPr>
          <a:xfrm>
            <a:off x="317500" y="2895603"/>
            <a:ext cx="2755626" cy="2764859"/>
          </a:xfrm>
          <a:prstGeom prst="rect">
            <a:avLst/>
          </a:prstGeom>
          <a:noFill/>
        </p:spPr>
        <p:txBody>
          <a:bodyPr wrap="none" lIns="0" tIns="0" rIns="0" rtlCol="0">
            <a:spAutoFit/>
          </a:bodyPr>
          <a:lstStyle/>
          <a:p>
            <a:pPr>
              <a:lnSpc>
                <a:spcPts val="2000"/>
              </a:lnSpc>
              <a:tabLst>
                <a:tab pos="215895" algn="l"/>
              </a:tabLst>
            </a:pPr>
            <a:r>
              <a:rPr lang="en-US" altLang="zh-CN" sz="2004" b="1" dirty="0">
                <a:solidFill>
                  <a:srgbClr val="000000"/>
                </a:solidFill>
                <a:latin typeface="Calibri" pitchFamily="18" charset="0"/>
                <a:cs typeface="Calibri" pitchFamily="18" charset="0"/>
              </a:rPr>
              <a:t>Primary</a:t>
            </a:r>
            <a:r>
              <a:rPr lang="en-US" altLang="zh-CN" sz="2004" dirty="0">
                <a:latin typeface="Times New Roman" pitchFamily="18" charset="0"/>
                <a:cs typeface="Times New Roman" pitchFamily="18" charset="0"/>
              </a:rPr>
              <a:t> </a:t>
            </a:r>
            <a:r>
              <a:rPr lang="en-US" altLang="zh-CN" sz="2004" b="1" dirty="0">
                <a:solidFill>
                  <a:srgbClr val="000000"/>
                </a:solidFill>
                <a:latin typeface="Calibri" pitchFamily="18" charset="0"/>
                <a:cs typeface="Calibri" pitchFamily="18" charset="0"/>
              </a:rPr>
              <a:t>Endpoint</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215895" algn="l"/>
              </a:tabLst>
            </a:pPr>
            <a:r>
              <a:rPr lang="en-US" altLang="zh-CN" dirty="0"/>
              <a:t>	</a:t>
            </a:r>
            <a:r>
              <a:rPr lang="en-US" altLang="zh-CN" sz="1895" b="1" dirty="0">
                <a:solidFill>
                  <a:srgbClr val="000000"/>
                </a:solidFill>
                <a:latin typeface="Calibri" pitchFamily="18" charset="0"/>
                <a:cs typeface="Calibri" pitchFamily="18" charset="0"/>
              </a:rPr>
              <a:t>Death</a:t>
            </a:r>
          </a:p>
          <a:p>
            <a:pPr>
              <a:lnSpc>
                <a:spcPts val="1000"/>
              </a:lnSpc>
            </a:pPr>
            <a:endParaRPr lang="en-US" altLang="zh-CN" dirty="0"/>
          </a:p>
          <a:p>
            <a:pPr>
              <a:lnSpc>
                <a:spcPts val="1000"/>
              </a:lnSpc>
            </a:pPr>
            <a:endParaRPr lang="en-US" altLang="zh-CN" dirty="0"/>
          </a:p>
          <a:p>
            <a:pPr>
              <a:lnSpc>
                <a:spcPts val="2800"/>
              </a:lnSpc>
              <a:tabLst>
                <a:tab pos="215895" algn="l"/>
              </a:tabLst>
            </a:pPr>
            <a:r>
              <a:rPr lang="en-US" altLang="zh-CN" dirty="0"/>
              <a:t>	</a:t>
            </a:r>
            <a:r>
              <a:rPr lang="en-US" altLang="zh-CN" sz="1895" b="1" dirty="0">
                <a:solidFill>
                  <a:srgbClr val="000000"/>
                </a:solidFill>
                <a:latin typeface="Calibri" pitchFamily="18" charset="0"/>
                <a:cs typeface="Calibri" pitchFamily="18" charset="0"/>
              </a:rPr>
              <a:t>Myocardial</a:t>
            </a:r>
            <a:r>
              <a:rPr lang="en-US" altLang="zh-CN" sz="1895" dirty="0">
                <a:latin typeface="Times New Roman" pitchFamily="18" charset="0"/>
                <a:cs typeface="Times New Roman" pitchFamily="18" charset="0"/>
              </a:rPr>
              <a:t> </a:t>
            </a:r>
            <a:r>
              <a:rPr lang="en-US" altLang="zh-CN" sz="1895" b="1" dirty="0">
                <a:solidFill>
                  <a:srgbClr val="000000"/>
                </a:solidFill>
                <a:latin typeface="Calibri" pitchFamily="18" charset="0"/>
                <a:cs typeface="Calibri" pitchFamily="18" charset="0"/>
              </a:rPr>
              <a:t>Infarction</a:t>
            </a:r>
          </a:p>
          <a:p>
            <a:pPr>
              <a:lnSpc>
                <a:spcPts val="1000"/>
              </a:lnSpc>
            </a:pPr>
            <a:endParaRPr lang="en-US" altLang="zh-CN" dirty="0"/>
          </a:p>
          <a:p>
            <a:pPr>
              <a:lnSpc>
                <a:spcPts val="1000"/>
              </a:lnSpc>
            </a:pPr>
            <a:endParaRPr lang="en-US" altLang="zh-CN" dirty="0"/>
          </a:p>
          <a:p>
            <a:pPr>
              <a:lnSpc>
                <a:spcPts val="2600"/>
              </a:lnSpc>
              <a:tabLst>
                <a:tab pos="215895" algn="l"/>
              </a:tabLst>
            </a:pPr>
            <a:r>
              <a:rPr lang="en-US" altLang="zh-CN" dirty="0"/>
              <a:t>	</a:t>
            </a:r>
            <a:r>
              <a:rPr lang="en-US" altLang="zh-CN" sz="1895" b="1" dirty="0">
                <a:solidFill>
                  <a:srgbClr val="000000"/>
                </a:solidFill>
                <a:latin typeface="Calibri" pitchFamily="18" charset="0"/>
                <a:cs typeface="Calibri" pitchFamily="18" charset="0"/>
              </a:rPr>
              <a:t>Urgent</a:t>
            </a:r>
            <a:r>
              <a:rPr lang="en-US" altLang="zh-CN" sz="1895" dirty="0">
                <a:latin typeface="Times New Roman" pitchFamily="18" charset="0"/>
                <a:cs typeface="Times New Roman" pitchFamily="18" charset="0"/>
              </a:rPr>
              <a:t> </a:t>
            </a:r>
            <a:r>
              <a:rPr lang="en-US" altLang="zh-CN" sz="1895" b="1" dirty="0">
                <a:solidFill>
                  <a:srgbClr val="000000"/>
                </a:solidFill>
                <a:latin typeface="Calibri" pitchFamily="18" charset="0"/>
                <a:cs typeface="Calibri" pitchFamily="18" charset="0"/>
              </a:rPr>
              <a:t>Revascularization</a:t>
            </a:r>
          </a:p>
          <a:p>
            <a:pPr>
              <a:lnSpc>
                <a:spcPts val="1000"/>
              </a:lnSpc>
            </a:pPr>
            <a:endParaRPr lang="en-US" altLang="zh-CN" dirty="0"/>
          </a:p>
          <a:p>
            <a:pPr>
              <a:lnSpc>
                <a:spcPts val="1000"/>
              </a:lnSpc>
            </a:pPr>
            <a:endParaRPr lang="en-US" altLang="zh-CN" dirty="0"/>
          </a:p>
          <a:p>
            <a:pPr>
              <a:lnSpc>
                <a:spcPts val="2900"/>
              </a:lnSpc>
              <a:tabLst>
                <a:tab pos="215895" algn="l"/>
              </a:tabLst>
            </a:pPr>
            <a:r>
              <a:rPr lang="en-US" altLang="zh-CN" sz="2004" b="1" dirty="0">
                <a:solidFill>
                  <a:srgbClr val="000000"/>
                </a:solidFill>
                <a:latin typeface="Calibri" pitchFamily="18" charset="0"/>
                <a:cs typeface="Calibri" pitchFamily="18" charset="0"/>
              </a:rPr>
              <a:t>Free</a:t>
            </a:r>
            <a:r>
              <a:rPr lang="en-US" altLang="zh-CN" sz="2004" dirty="0">
                <a:latin typeface="Times New Roman" pitchFamily="18" charset="0"/>
                <a:cs typeface="Times New Roman" pitchFamily="18" charset="0"/>
              </a:rPr>
              <a:t> </a:t>
            </a:r>
            <a:r>
              <a:rPr lang="en-US" altLang="zh-CN" sz="2004" b="1" dirty="0">
                <a:solidFill>
                  <a:srgbClr val="000000"/>
                </a:solidFill>
                <a:latin typeface="Calibri" pitchFamily="18" charset="0"/>
                <a:cs typeface="Calibri" pitchFamily="18" charset="0"/>
              </a:rPr>
              <a:t>from</a:t>
            </a:r>
            <a:r>
              <a:rPr lang="en-US" altLang="zh-CN" sz="2004" dirty="0">
                <a:latin typeface="Times New Roman" pitchFamily="18" charset="0"/>
                <a:cs typeface="Times New Roman" pitchFamily="18" charset="0"/>
              </a:rPr>
              <a:t> </a:t>
            </a:r>
            <a:r>
              <a:rPr lang="en-US" altLang="zh-CN" sz="2004" b="1" dirty="0">
                <a:solidFill>
                  <a:srgbClr val="000000"/>
                </a:solidFill>
                <a:latin typeface="Calibri" pitchFamily="18" charset="0"/>
                <a:cs typeface="Calibri" pitchFamily="18" charset="0"/>
              </a:rPr>
              <a:t>Angina</a:t>
            </a:r>
            <a:r>
              <a:rPr lang="en-US" altLang="zh-CN" sz="1596" dirty="0">
                <a:latin typeface="Times New Roman" pitchFamily="18" charset="0"/>
                <a:cs typeface="Times New Roman" pitchFamily="18" charset="0"/>
              </a:rPr>
              <a:t> </a:t>
            </a:r>
            <a:r>
              <a:rPr lang="en-US" altLang="zh-CN" sz="1596" b="1" dirty="0">
                <a:solidFill>
                  <a:srgbClr val="000000"/>
                </a:solidFill>
                <a:latin typeface="Calibri" pitchFamily="18" charset="0"/>
                <a:cs typeface="Calibri" pitchFamily="18" charset="0"/>
              </a:rPr>
              <a:t>(1</a:t>
            </a:r>
            <a:r>
              <a:rPr lang="en-US" altLang="zh-CN" sz="1596" dirty="0">
                <a:latin typeface="Times New Roman" pitchFamily="18" charset="0"/>
                <a:cs typeface="Times New Roman" pitchFamily="18" charset="0"/>
              </a:rPr>
              <a:t> </a:t>
            </a:r>
            <a:r>
              <a:rPr lang="en-US" altLang="zh-CN" sz="1596" b="1" dirty="0">
                <a:solidFill>
                  <a:srgbClr val="000000"/>
                </a:solidFill>
                <a:latin typeface="Calibri" pitchFamily="18" charset="0"/>
                <a:cs typeface="Calibri" pitchFamily="18" charset="0"/>
              </a:rPr>
              <a:t>month)</a:t>
            </a:r>
          </a:p>
        </p:txBody>
      </p:sp>
      <p:sp>
        <p:nvSpPr>
          <p:cNvPr id="20" name="TextBox 1"/>
          <p:cNvSpPr txBox="1"/>
          <p:nvPr/>
        </p:nvSpPr>
        <p:spPr>
          <a:xfrm>
            <a:off x="4076703" y="2044703"/>
            <a:ext cx="1635063" cy="3662541"/>
          </a:xfrm>
          <a:prstGeom prst="rect">
            <a:avLst/>
          </a:prstGeom>
          <a:noFill/>
        </p:spPr>
        <p:txBody>
          <a:bodyPr wrap="none" lIns="0" tIns="0" rIns="0" rtlCol="0">
            <a:spAutoFit/>
          </a:bodyPr>
          <a:lstStyle/>
          <a:p>
            <a:pPr>
              <a:lnSpc>
                <a:spcPts val="2000"/>
              </a:lnSpc>
              <a:tabLst>
                <a:tab pos="406390" algn="l"/>
                <a:tab pos="546086" algn="l"/>
                <a:tab pos="571486" algn="l"/>
                <a:tab pos="596885" algn="l"/>
              </a:tabLst>
            </a:pPr>
            <a:r>
              <a:rPr lang="en-US" altLang="zh-CN" sz="2004" b="1" dirty="0">
                <a:solidFill>
                  <a:srgbClr val="000000"/>
                </a:solidFill>
                <a:latin typeface="Calibri" pitchFamily="18" charset="0"/>
                <a:cs typeface="Calibri" pitchFamily="18" charset="0"/>
              </a:rPr>
              <a:t>FFR-Guided</a:t>
            </a:r>
            <a:r>
              <a:rPr lang="en-US" altLang="zh-CN" sz="2004" dirty="0">
                <a:latin typeface="Times New Roman" pitchFamily="18" charset="0"/>
                <a:cs typeface="Times New Roman" pitchFamily="18" charset="0"/>
              </a:rPr>
              <a:t> </a:t>
            </a:r>
            <a:r>
              <a:rPr lang="en-US" altLang="zh-CN" sz="2004" b="1" dirty="0">
                <a:solidFill>
                  <a:srgbClr val="000000"/>
                </a:solidFill>
                <a:latin typeface="Calibri" pitchFamily="18" charset="0"/>
                <a:cs typeface="Calibri" pitchFamily="18" charset="0"/>
              </a:rPr>
              <a:t>PCI</a:t>
            </a:r>
          </a:p>
          <a:p>
            <a:pPr>
              <a:lnSpc>
                <a:spcPts val="2400"/>
              </a:lnSpc>
              <a:tabLst>
                <a:tab pos="406390" algn="l"/>
                <a:tab pos="546086" algn="l"/>
                <a:tab pos="571486" algn="l"/>
                <a:tab pos="596885" algn="l"/>
              </a:tabLst>
            </a:pPr>
            <a:r>
              <a:rPr lang="en-US" altLang="zh-CN" dirty="0"/>
              <a:t>	</a:t>
            </a:r>
            <a:r>
              <a:rPr lang="en-US" altLang="zh-CN" sz="2004" b="1" dirty="0">
                <a:solidFill>
                  <a:srgbClr val="000000"/>
                </a:solidFill>
                <a:latin typeface="Calibri" pitchFamily="18" charset="0"/>
                <a:cs typeface="Calibri" pitchFamily="18" charset="0"/>
              </a:rPr>
              <a:t>(n=447)</a:t>
            </a:r>
          </a:p>
          <a:p>
            <a:pPr>
              <a:lnSpc>
                <a:spcPts val="1000"/>
              </a:lnSpc>
            </a:pPr>
            <a:endParaRPr lang="en-US" altLang="zh-CN" dirty="0"/>
          </a:p>
          <a:p>
            <a:pPr>
              <a:lnSpc>
                <a:spcPts val="1000"/>
              </a:lnSpc>
            </a:pPr>
            <a:endParaRPr lang="en-US" altLang="zh-CN" dirty="0"/>
          </a:p>
          <a:p>
            <a:pPr>
              <a:lnSpc>
                <a:spcPts val="2500"/>
              </a:lnSpc>
              <a:tabLst>
                <a:tab pos="406390" algn="l"/>
                <a:tab pos="546086" algn="l"/>
                <a:tab pos="571486" algn="l"/>
                <a:tab pos="596885" algn="l"/>
              </a:tabLst>
            </a:pPr>
            <a:r>
              <a:rPr lang="en-US" altLang="zh-CN" dirty="0"/>
              <a:t>		</a:t>
            </a:r>
            <a:r>
              <a:rPr lang="en-US" altLang="zh-CN" sz="2004" b="1" dirty="0">
                <a:solidFill>
                  <a:srgbClr val="000000"/>
                </a:solidFill>
                <a:latin typeface="Calibri" pitchFamily="18" charset="0"/>
                <a:cs typeface="Calibri" pitchFamily="18" charset="0"/>
              </a:rPr>
              <a:t>4.3%</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406390" algn="l"/>
                <a:tab pos="546086" algn="l"/>
                <a:tab pos="571486" algn="l"/>
                <a:tab pos="596885" algn="l"/>
              </a:tabLst>
            </a:pPr>
            <a:r>
              <a:rPr lang="en-US" altLang="zh-CN" dirty="0"/>
              <a:t>			</a:t>
            </a:r>
            <a:r>
              <a:rPr lang="en-US" altLang="zh-CN" sz="1895" b="1" dirty="0">
                <a:solidFill>
                  <a:srgbClr val="000000"/>
                </a:solidFill>
                <a:latin typeface="Calibri" pitchFamily="18" charset="0"/>
                <a:cs typeface="Calibri" pitchFamily="18" charset="0"/>
              </a:rPr>
              <a:t>0.2%</a:t>
            </a:r>
          </a:p>
          <a:p>
            <a:pPr>
              <a:lnSpc>
                <a:spcPts val="1000"/>
              </a:lnSpc>
            </a:pPr>
            <a:endParaRPr lang="en-US" altLang="zh-CN" dirty="0"/>
          </a:p>
          <a:p>
            <a:pPr>
              <a:lnSpc>
                <a:spcPts val="1000"/>
              </a:lnSpc>
            </a:pPr>
            <a:endParaRPr lang="en-US" altLang="zh-CN" dirty="0"/>
          </a:p>
          <a:p>
            <a:pPr>
              <a:lnSpc>
                <a:spcPts val="2900"/>
              </a:lnSpc>
              <a:tabLst>
                <a:tab pos="406390" algn="l"/>
                <a:tab pos="546086" algn="l"/>
                <a:tab pos="571486" algn="l"/>
                <a:tab pos="596885" algn="l"/>
              </a:tabLst>
            </a:pPr>
            <a:r>
              <a:rPr lang="en-US" altLang="zh-CN" dirty="0"/>
              <a:t>		</a:t>
            </a:r>
            <a:r>
              <a:rPr lang="en-US" altLang="zh-CN" sz="2004" b="1" dirty="0">
                <a:solidFill>
                  <a:srgbClr val="000000"/>
                </a:solidFill>
                <a:latin typeface="Calibri" pitchFamily="18" charset="0"/>
                <a:cs typeface="Calibri" pitchFamily="18" charset="0"/>
              </a:rPr>
              <a:t>3.4%</a:t>
            </a:r>
          </a:p>
          <a:p>
            <a:pPr>
              <a:lnSpc>
                <a:spcPts val="1000"/>
              </a:lnSpc>
            </a:pPr>
            <a:endParaRPr lang="en-US" altLang="zh-CN" dirty="0"/>
          </a:p>
          <a:p>
            <a:pPr>
              <a:lnSpc>
                <a:spcPts val="1000"/>
              </a:lnSpc>
            </a:pPr>
            <a:endParaRPr lang="en-US" altLang="zh-CN" dirty="0"/>
          </a:p>
          <a:p>
            <a:pPr>
              <a:lnSpc>
                <a:spcPts val="2600"/>
              </a:lnSpc>
              <a:tabLst>
                <a:tab pos="406390" algn="l"/>
                <a:tab pos="546086" algn="l"/>
                <a:tab pos="571486" algn="l"/>
                <a:tab pos="596885" algn="l"/>
              </a:tabLst>
            </a:pPr>
            <a:r>
              <a:rPr lang="en-US" altLang="zh-CN" dirty="0"/>
              <a:t>			</a:t>
            </a:r>
            <a:r>
              <a:rPr lang="en-US" altLang="zh-CN" sz="1895" b="1" dirty="0">
                <a:solidFill>
                  <a:srgbClr val="000000"/>
                </a:solidFill>
                <a:latin typeface="Calibri" pitchFamily="18" charset="0"/>
                <a:cs typeface="Calibri" pitchFamily="18" charset="0"/>
              </a:rPr>
              <a:t>1.6%</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406390" algn="l"/>
                <a:tab pos="546086" algn="l"/>
                <a:tab pos="571486" algn="l"/>
                <a:tab pos="596885" algn="l"/>
              </a:tabLst>
            </a:pPr>
            <a:r>
              <a:rPr lang="en-US" altLang="zh-CN" dirty="0"/>
              <a:t>				</a:t>
            </a:r>
            <a:r>
              <a:rPr lang="en-US" altLang="zh-CN" sz="1895" b="1" dirty="0">
                <a:solidFill>
                  <a:srgbClr val="000000"/>
                </a:solidFill>
                <a:latin typeface="Calibri" pitchFamily="18" charset="0"/>
                <a:cs typeface="Calibri" pitchFamily="18" charset="0"/>
              </a:rPr>
              <a:t>89%</a:t>
            </a:r>
          </a:p>
        </p:txBody>
      </p:sp>
      <p:sp>
        <p:nvSpPr>
          <p:cNvPr id="21" name="TextBox 1"/>
          <p:cNvSpPr txBox="1"/>
          <p:nvPr/>
        </p:nvSpPr>
        <p:spPr>
          <a:xfrm>
            <a:off x="6362703" y="2044703"/>
            <a:ext cx="815929" cy="3662541"/>
          </a:xfrm>
          <a:prstGeom prst="rect">
            <a:avLst/>
          </a:prstGeom>
          <a:noFill/>
        </p:spPr>
        <p:txBody>
          <a:bodyPr wrap="none" lIns="0" tIns="0" rIns="0" rtlCol="0">
            <a:spAutoFit/>
          </a:bodyPr>
          <a:lstStyle/>
          <a:p>
            <a:pPr>
              <a:lnSpc>
                <a:spcPts val="2000"/>
              </a:lnSpc>
              <a:tabLst>
                <a:tab pos="88898" algn="l"/>
                <a:tab pos="101597" algn="l"/>
                <a:tab pos="152396" algn="l"/>
                <a:tab pos="165096" algn="l"/>
                <a:tab pos="203195" algn="l"/>
                <a:tab pos="228594" algn="l"/>
              </a:tabLst>
            </a:pPr>
            <a:r>
              <a:rPr lang="en-US" altLang="zh-CN" dirty="0"/>
              <a:t>						</a:t>
            </a:r>
            <a:r>
              <a:rPr lang="en-US" altLang="zh-CN" sz="2004" b="1" dirty="0">
                <a:solidFill>
                  <a:srgbClr val="000000"/>
                </a:solidFill>
                <a:latin typeface="Calibri" pitchFamily="18" charset="0"/>
                <a:cs typeface="Calibri" pitchFamily="18" charset="0"/>
              </a:rPr>
              <a:t>MT</a:t>
            </a:r>
          </a:p>
          <a:p>
            <a:pPr>
              <a:lnSpc>
                <a:spcPts val="2400"/>
              </a:lnSpc>
              <a:tabLst>
                <a:tab pos="88898" algn="l"/>
                <a:tab pos="101597" algn="l"/>
                <a:tab pos="152396" algn="l"/>
                <a:tab pos="165096" algn="l"/>
                <a:tab pos="203195" algn="l"/>
                <a:tab pos="228594" algn="l"/>
              </a:tabLst>
            </a:pPr>
            <a:r>
              <a:rPr lang="en-US" altLang="zh-CN" sz="2004" b="1" dirty="0">
                <a:solidFill>
                  <a:srgbClr val="000000"/>
                </a:solidFill>
                <a:latin typeface="Calibri" pitchFamily="18" charset="0"/>
                <a:cs typeface="Calibri" pitchFamily="18" charset="0"/>
              </a:rPr>
              <a:t>(n=441)</a:t>
            </a:r>
          </a:p>
          <a:p>
            <a:pPr>
              <a:lnSpc>
                <a:spcPts val="1000"/>
              </a:lnSpc>
            </a:pPr>
            <a:endParaRPr lang="en-US" altLang="zh-CN" dirty="0"/>
          </a:p>
          <a:p>
            <a:pPr>
              <a:lnSpc>
                <a:spcPts val="1000"/>
              </a:lnSpc>
            </a:pPr>
            <a:endParaRPr lang="en-US" altLang="zh-CN" dirty="0"/>
          </a:p>
          <a:p>
            <a:pPr>
              <a:lnSpc>
                <a:spcPts val="2500"/>
              </a:lnSpc>
              <a:tabLst>
                <a:tab pos="88898" algn="l"/>
                <a:tab pos="101597" algn="l"/>
                <a:tab pos="152396" algn="l"/>
                <a:tab pos="165096" algn="l"/>
                <a:tab pos="203195" algn="l"/>
                <a:tab pos="228594" algn="l"/>
              </a:tabLst>
            </a:pPr>
            <a:r>
              <a:rPr lang="en-US" altLang="zh-CN" dirty="0"/>
              <a:t>	</a:t>
            </a:r>
            <a:r>
              <a:rPr lang="en-US" altLang="zh-CN" sz="2004" b="1" dirty="0">
                <a:solidFill>
                  <a:srgbClr val="000000"/>
                </a:solidFill>
                <a:latin typeface="Calibri" pitchFamily="18" charset="0"/>
                <a:cs typeface="Calibri" pitchFamily="18" charset="0"/>
              </a:rPr>
              <a:t>12.7%</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88898" algn="l"/>
                <a:tab pos="101597" algn="l"/>
                <a:tab pos="152396" algn="l"/>
                <a:tab pos="165096" algn="l"/>
                <a:tab pos="203195" algn="l"/>
                <a:tab pos="228594" algn="l"/>
              </a:tabLst>
            </a:pPr>
            <a:r>
              <a:rPr lang="en-US" altLang="zh-CN" dirty="0"/>
              <a:t>				</a:t>
            </a:r>
            <a:r>
              <a:rPr lang="en-US" altLang="zh-CN" sz="1895" b="1" dirty="0">
                <a:solidFill>
                  <a:srgbClr val="000000"/>
                </a:solidFill>
                <a:latin typeface="Calibri" pitchFamily="18" charset="0"/>
                <a:cs typeface="Calibri" pitchFamily="18" charset="0"/>
              </a:rPr>
              <a:t>0.7%</a:t>
            </a:r>
          </a:p>
          <a:p>
            <a:pPr>
              <a:lnSpc>
                <a:spcPts val="1000"/>
              </a:lnSpc>
            </a:pPr>
            <a:endParaRPr lang="en-US" altLang="zh-CN" dirty="0"/>
          </a:p>
          <a:p>
            <a:pPr>
              <a:lnSpc>
                <a:spcPts val="1000"/>
              </a:lnSpc>
            </a:pPr>
            <a:endParaRPr lang="en-US" altLang="zh-CN" dirty="0"/>
          </a:p>
          <a:p>
            <a:pPr>
              <a:lnSpc>
                <a:spcPts val="2900"/>
              </a:lnSpc>
              <a:tabLst>
                <a:tab pos="88898" algn="l"/>
                <a:tab pos="101597" algn="l"/>
                <a:tab pos="152396" algn="l"/>
                <a:tab pos="165096" algn="l"/>
                <a:tab pos="203195" algn="l"/>
                <a:tab pos="228594" algn="l"/>
              </a:tabLst>
            </a:pPr>
            <a:r>
              <a:rPr lang="en-US" altLang="zh-CN" dirty="0"/>
              <a:t>			</a:t>
            </a:r>
            <a:r>
              <a:rPr lang="en-US" altLang="zh-CN" sz="2004" b="1" dirty="0">
                <a:solidFill>
                  <a:srgbClr val="000000"/>
                </a:solidFill>
                <a:latin typeface="Calibri" pitchFamily="18" charset="0"/>
                <a:cs typeface="Calibri" pitchFamily="18" charset="0"/>
              </a:rPr>
              <a:t>3.2%</a:t>
            </a:r>
          </a:p>
          <a:p>
            <a:pPr>
              <a:lnSpc>
                <a:spcPts val="1000"/>
              </a:lnSpc>
            </a:pPr>
            <a:endParaRPr lang="en-US" altLang="zh-CN" dirty="0"/>
          </a:p>
          <a:p>
            <a:pPr>
              <a:lnSpc>
                <a:spcPts val="1000"/>
              </a:lnSpc>
            </a:pPr>
            <a:endParaRPr lang="en-US" altLang="zh-CN" dirty="0"/>
          </a:p>
          <a:p>
            <a:pPr>
              <a:lnSpc>
                <a:spcPts val="2600"/>
              </a:lnSpc>
              <a:tabLst>
                <a:tab pos="88898" algn="l"/>
                <a:tab pos="101597" algn="l"/>
                <a:tab pos="152396" algn="l"/>
                <a:tab pos="165096" algn="l"/>
                <a:tab pos="203195" algn="l"/>
                <a:tab pos="228594" algn="l"/>
              </a:tabLst>
            </a:pPr>
            <a:r>
              <a:rPr lang="en-US" altLang="zh-CN" dirty="0"/>
              <a:t>		</a:t>
            </a:r>
            <a:r>
              <a:rPr lang="en-US" altLang="zh-CN" sz="1895" b="1" dirty="0">
                <a:solidFill>
                  <a:srgbClr val="000000"/>
                </a:solidFill>
                <a:latin typeface="Calibri" pitchFamily="18" charset="0"/>
                <a:cs typeface="Calibri" pitchFamily="18" charset="0"/>
              </a:rPr>
              <a:t>11.1%</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88898" algn="l"/>
                <a:tab pos="101597" algn="l"/>
                <a:tab pos="152396" algn="l"/>
                <a:tab pos="165096" algn="l"/>
                <a:tab pos="203195" algn="l"/>
                <a:tab pos="228594" algn="l"/>
              </a:tabLst>
            </a:pPr>
            <a:r>
              <a:rPr lang="en-US" altLang="zh-CN" dirty="0"/>
              <a:t>					</a:t>
            </a:r>
            <a:r>
              <a:rPr lang="en-US" altLang="zh-CN" sz="1895" b="1" dirty="0">
                <a:solidFill>
                  <a:srgbClr val="000000"/>
                </a:solidFill>
                <a:latin typeface="Calibri" pitchFamily="18" charset="0"/>
                <a:cs typeface="Calibri" pitchFamily="18" charset="0"/>
              </a:rPr>
              <a:t>71%</a:t>
            </a:r>
          </a:p>
        </p:txBody>
      </p:sp>
      <p:sp>
        <p:nvSpPr>
          <p:cNvPr id="22" name="TextBox 1"/>
          <p:cNvSpPr txBox="1"/>
          <p:nvPr/>
        </p:nvSpPr>
        <p:spPr>
          <a:xfrm>
            <a:off x="7912103" y="2044703"/>
            <a:ext cx="809773" cy="3662541"/>
          </a:xfrm>
          <a:prstGeom prst="rect">
            <a:avLst/>
          </a:prstGeom>
          <a:noFill/>
        </p:spPr>
        <p:txBody>
          <a:bodyPr wrap="none" lIns="0" tIns="0" rIns="0" rtlCol="0">
            <a:spAutoFit/>
          </a:bodyPr>
          <a:lstStyle/>
          <a:p>
            <a:pPr>
              <a:lnSpc>
                <a:spcPts val="2000"/>
              </a:lnSpc>
              <a:tabLst>
                <a:tab pos="38099" algn="l"/>
                <a:tab pos="63498" algn="l"/>
                <a:tab pos="165096" algn="l"/>
                <a:tab pos="177796" algn="l"/>
              </a:tabLst>
            </a:pPr>
            <a:r>
              <a:rPr lang="en-US" altLang="zh-CN" sz="2004" b="1" dirty="0">
                <a:solidFill>
                  <a:srgbClr val="000000"/>
                </a:solidFill>
                <a:latin typeface="Calibri" pitchFamily="18" charset="0"/>
                <a:cs typeface="Calibri" pitchFamily="18" charset="0"/>
              </a:rPr>
              <a:t>P-Value</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900"/>
              </a:lnSpc>
              <a:tabLst>
                <a:tab pos="38099" algn="l"/>
                <a:tab pos="63498" algn="l"/>
                <a:tab pos="165096" algn="l"/>
                <a:tab pos="177796" algn="l"/>
              </a:tabLst>
            </a:pPr>
            <a:r>
              <a:rPr lang="en-US" altLang="zh-CN" dirty="0"/>
              <a:t>	</a:t>
            </a:r>
            <a:r>
              <a:rPr lang="en-US" altLang="zh-CN" sz="2004" b="1" dirty="0">
                <a:solidFill>
                  <a:srgbClr val="000000"/>
                </a:solidFill>
                <a:latin typeface="Calibri" pitchFamily="18" charset="0"/>
                <a:cs typeface="Calibri" pitchFamily="18" charset="0"/>
              </a:rPr>
              <a:t>&lt;0.001</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38099" algn="l"/>
                <a:tab pos="63498" algn="l"/>
                <a:tab pos="165096" algn="l"/>
                <a:tab pos="177796" algn="l"/>
              </a:tabLst>
            </a:pPr>
            <a:r>
              <a:rPr lang="en-US" altLang="zh-CN" dirty="0"/>
              <a:t>				</a:t>
            </a:r>
            <a:r>
              <a:rPr lang="en-US" altLang="zh-CN" sz="1895" b="1" dirty="0">
                <a:solidFill>
                  <a:srgbClr val="000000"/>
                </a:solidFill>
                <a:latin typeface="Calibri" pitchFamily="18" charset="0"/>
                <a:cs typeface="Calibri" pitchFamily="18" charset="0"/>
              </a:rPr>
              <a:t>0.31</a:t>
            </a:r>
          </a:p>
          <a:p>
            <a:pPr>
              <a:lnSpc>
                <a:spcPts val="1000"/>
              </a:lnSpc>
            </a:pPr>
            <a:endParaRPr lang="en-US" altLang="zh-CN" dirty="0"/>
          </a:p>
          <a:p>
            <a:pPr>
              <a:lnSpc>
                <a:spcPts val="1000"/>
              </a:lnSpc>
            </a:pPr>
            <a:endParaRPr lang="en-US" altLang="zh-CN" dirty="0"/>
          </a:p>
          <a:p>
            <a:pPr>
              <a:lnSpc>
                <a:spcPts val="2900"/>
              </a:lnSpc>
              <a:tabLst>
                <a:tab pos="38099" algn="l"/>
                <a:tab pos="63498" algn="l"/>
                <a:tab pos="165096" algn="l"/>
                <a:tab pos="177796" algn="l"/>
              </a:tabLst>
            </a:pPr>
            <a:r>
              <a:rPr lang="en-US" altLang="zh-CN" dirty="0"/>
              <a:t>			</a:t>
            </a:r>
            <a:r>
              <a:rPr lang="en-US" altLang="zh-CN" sz="2004" b="1" dirty="0">
                <a:solidFill>
                  <a:srgbClr val="000000"/>
                </a:solidFill>
                <a:latin typeface="Calibri" pitchFamily="18" charset="0"/>
                <a:cs typeface="Calibri" pitchFamily="18" charset="0"/>
              </a:rPr>
              <a:t>0.89</a:t>
            </a:r>
          </a:p>
          <a:p>
            <a:pPr>
              <a:lnSpc>
                <a:spcPts val="1000"/>
              </a:lnSpc>
            </a:pPr>
            <a:endParaRPr lang="en-US" altLang="zh-CN" dirty="0"/>
          </a:p>
          <a:p>
            <a:pPr>
              <a:lnSpc>
                <a:spcPts val="1000"/>
              </a:lnSpc>
            </a:pPr>
            <a:endParaRPr lang="en-US" altLang="zh-CN" dirty="0"/>
          </a:p>
          <a:p>
            <a:pPr>
              <a:lnSpc>
                <a:spcPts val="2600"/>
              </a:lnSpc>
              <a:tabLst>
                <a:tab pos="38099" algn="l"/>
                <a:tab pos="63498" algn="l"/>
                <a:tab pos="165096" algn="l"/>
                <a:tab pos="177796" algn="l"/>
              </a:tabLst>
            </a:pPr>
            <a:r>
              <a:rPr lang="en-US" altLang="zh-CN" dirty="0"/>
              <a:t>		</a:t>
            </a:r>
            <a:r>
              <a:rPr lang="en-US" altLang="zh-CN" sz="1895" b="1" dirty="0">
                <a:solidFill>
                  <a:srgbClr val="000000"/>
                </a:solidFill>
                <a:latin typeface="Calibri" pitchFamily="18" charset="0"/>
                <a:cs typeface="Calibri" pitchFamily="18" charset="0"/>
              </a:rPr>
              <a:t>&lt;0.001</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900"/>
              </a:lnSpc>
              <a:tabLst>
                <a:tab pos="38099" algn="l"/>
                <a:tab pos="63498" algn="l"/>
                <a:tab pos="165096" algn="l"/>
                <a:tab pos="177796" algn="l"/>
              </a:tabLst>
            </a:pPr>
            <a:r>
              <a:rPr lang="en-US" altLang="zh-CN" dirty="0"/>
              <a:t>		</a:t>
            </a:r>
            <a:r>
              <a:rPr lang="en-US" altLang="zh-CN" sz="1895" b="1" dirty="0">
                <a:solidFill>
                  <a:srgbClr val="000000"/>
                </a:solidFill>
                <a:latin typeface="Calibri" pitchFamily="18" charset="0"/>
                <a:cs typeface="Calibri" pitchFamily="18" charset="0"/>
              </a:rPr>
              <a:t>&lt;0.001</a:t>
            </a:r>
          </a:p>
        </p:txBody>
      </p:sp>
      <p:sp>
        <p:nvSpPr>
          <p:cNvPr id="23" name="TextBox 1"/>
          <p:cNvSpPr txBox="1"/>
          <p:nvPr/>
        </p:nvSpPr>
        <p:spPr>
          <a:xfrm>
            <a:off x="2895603" y="6553203"/>
            <a:ext cx="4035015" cy="200055"/>
          </a:xfrm>
          <a:prstGeom prst="rect">
            <a:avLst/>
          </a:prstGeom>
          <a:noFill/>
        </p:spPr>
        <p:txBody>
          <a:bodyPr wrap="none" lIns="0" tIns="0" rIns="0" rtlCol="0">
            <a:spAutoFit/>
          </a:bodyPr>
          <a:lstStyle/>
          <a:p>
            <a:pPr>
              <a:lnSpc>
                <a:spcPts val="1200"/>
              </a:lnSpc>
            </a:pPr>
            <a:r>
              <a:rPr lang="en-US" altLang="zh-CN" sz="1200" dirty="0">
                <a:solidFill>
                  <a:srgbClr val="FFFFFF"/>
                </a:solidFill>
                <a:latin typeface="Calibri" pitchFamily="18" charset="0"/>
                <a:cs typeface="Calibri" pitchFamily="18" charset="0"/>
              </a:rPr>
              <a:t>De</a:t>
            </a:r>
            <a:r>
              <a:rPr lang="en-US" altLang="zh-CN" sz="1200" dirty="0">
                <a:latin typeface="Times New Roman" pitchFamily="18" charset="0"/>
                <a:cs typeface="Times New Roman" pitchFamily="18" charset="0"/>
              </a:rPr>
              <a:t> </a:t>
            </a:r>
            <a:r>
              <a:rPr lang="en-US" altLang="zh-CN" sz="1200" dirty="0">
                <a:solidFill>
                  <a:srgbClr val="FFFFFF"/>
                </a:solidFill>
                <a:latin typeface="Calibri" pitchFamily="18" charset="0"/>
                <a:cs typeface="Calibri" pitchFamily="18" charset="0"/>
              </a:rPr>
              <a:t>Bruyne</a:t>
            </a:r>
            <a:r>
              <a:rPr lang="en-US" altLang="zh-CN" sz="1200" dirty="0">
                <a:latin typeface="Times New Roman" pitchFamily="18" charset="0"/>
                <a:cs typeface="Times New Roman" pitchFamily="18" charset="0"/>
              </a:rPr>
              <a:t> </a:t>
            </a:r>
            <a:r>
              <a:rPr lang="en-US" altLang="zh-CN" sz="1200" dirty="0">
                <a:solidFill>
                  <a:srgbClr val="FFFFFF"/>
                </a:solidFill>
                <a:latin typeface="Calibri" pitchFamily="18" charset="0"/>
                <a:cs typeface="Calibri" pitchFamily="18" charset="0"/>
              </a:rPr>
              <a:t>B,et</a:t>
            </a:r>
            <a:r>
              <a:rPr lang="en-US" altLang="zh-CN" sz="1200" dirty="0">
                <a:latin typeface="Times New Roman" pitchFamily="18" charset="0"/>
                <a:cs typeface="Times New Roman" pitchFamily="18" charset="0"/>
              </a:rPr>
              <a:t> </a:t>
            </a:r>
            <a:r>
              <a:rPr lang="en-US" altLang="zh-CN" sz="1200" dirty="0">
                <a:solidFill>
                  <a:srgbClr val="FFFFFF"/>
                </a:solidFill>
                <a:latin typeface="Calibri" pitchFamily="18" charset="0"/>
                <a:cs typeface="Calibri" pitchFamily="18" charset="0"/>
              </a:rPr>
              <a:t>al.</a:t>
            </a:r>
            <a:r>
              <a:rPr lang="en-US" altLang="zh-CN" sz="1200" dirty="0">
                <a:latin typeface="Times New Roman" pitchFamily="18" charset="0"/>
                <a:cs typeface="Times New Roman" pitchFamily="18" charset="0"/>
              </a:rPr>
              <a:t> </a:t>
            </a:r>
            <a:r>
              <a:rPr lang="en-US" altLang="zh-CN" sz="1200" dirty="0">
                <a:solidFill>
                  <a:srgbClr val="FFFFFF"/>
                </a:solidFill>
                <a:latin typeface="Calibri" pitchFamily="18" charset="0"/>
                <a:cs typeface="Calibri" pitchFamily="18" charset="0"/>
              </a:rPr>
              <a:t>N</a:t>
            </a:r>
            <a:r>
              <a:rPr lang="en-US" altLang="zh-CN" sz="1200" dirty="0">
                <a:latin typeface="Times New Roman" pitchFamily="18" charset="0"/>
                <a:cs typeface="Times New Roman" pitchFamily="18" charset="0"/>
              </a:rPr>
              <a:t> </a:t>
            </a:r>
            <a:r>
              <a:rPr lang="en-US" altLang="zh-CN" sz="1200" dirty="0">
                <a:solidFill>
                  <a:srgbClr val="FFFFFF"/>
                </a:solidFill>
                <a:latin typeface="Calibri" pitchFamily="18" charset="0"/>
                <a:cs typeface="Calibri" pitchFamily="18" charset="0"/>
              </a:rPr>
              <a:t>Engl</a:t>
            </a:r>
            <a:r>
              <a:rPr lang="en-US" altLang="zh-CN" sz="1200" dirty="0">
                <a:latin typeface="Times New Roman" pitchFamily="18" charset="0"/>
                <a:cs typeface="Times New Roman" pitchFamily="18" charset="0"/>
              </a:rPr>
              <a:t> </a:t>
            </a:r>
            <a:r>
              <a:rPr lang="en-US" altLang="zh-CN" sz="1200" dirty="0">
                <a:solidFill>
                  <a:srgbClr val="FFFFFF"/>
                </a:solidFill>
                <a:latin typeface="Calibri" pitchFamily="18" charset="0"/>
                <a:cs typeface="Calibri" pitchFamily="18" charset="0"/>
              </a:rPr>
              <a:t>J</a:t>
            </a:r>
            <a:r>
              <a:rPr lang="en-US" altLang="zh-CN" sz="1200" dirty="0">
                <a:latin typeface="Times New Roman" pitchFamily="18" charset="0"/>
                <a:cs typeface="Times New Roman" pitchFamily="18" charset="0"/>
              </a:rPr>
              <a:t> </a:t>
            </a:r>
            <a:r>
              <a:rPr lang="en-US" altLang="zh-CN" sz="1200" dirty="0">
                <a:solidFill>
                  <a:srgbClr val="FFFFFF"/>
                </a:solidFill>
                <a:latin typeface="Calibri" pitchFamily="18" charset="0"/>
                <a:cs typeface="Calibri" pitchFamily="18" charset="0"/>
              </a:rPr>
              <a:t>Med.</a:t>
            </a:r>
            <a:r>
              <a:rPr lang="en-US" altLang="zh-CN" sz="1200" dirty="0">
                <a:latin typeface="Times New Roman" pitchFamily="18" charset="0"/>
                <a:cs typeface="Times New Roman" pitchFamily="18" charset="0"/>
              </a:rPr>
              <a:t> </a:t>
            </a:r>
            <a:r>
              <a:rPr lang="en-US" altLang="zh-CN" sz="1200" dirty="0">
                <a:solidFill>
                  <a:srgbClr val="FFFFFF"/>
                </a:solidFill>
                <a:latin typeface="Calibri" pitchFamily="18" charset="0"/>
                <a:cs typeface="Calibri" pitchFamily="18" charset="0"/>
              </a:rPr>
              <a:t>2012</a:t>
            </a:r>
            <a:r>
              <a:rPr lang="en-US" altLang="zh-CN" sz="1200" dirty="0">
                <a:latin typeface="Times New Roman" pitchFamily="18" charset="0"/>
                <a:cs typeface="Times New Roman" pitchFamily="18" charset="0"/>
              </a:rPr>
              <a:t> </a:t>
            </a:r>
            <a:r>
              <a:rPr lang="en-US" altLang="zh-CN" sz="1200" dirty="0">
                <a:solidFill>
                  <a:srgbClr val="FFFFFF"/>
                </a:solidFill>
                <a:latin typeface="Calibri" pitchFamily="18" charset="0"/>
                <a:cs typeface="Calibri" pitchFamily="18" charset="0"/>
              </a:rPr>
              <a:t>Sep</a:t>
            </a:r>
            <a:r>
              <a:rPr lang="en-US" altLang="zh-CN" sz="1200" dirty="0">
                <a:latin typeface="Times New Roman" pitchFamily="18" charset="0"/>
                <a:cs typeface="Times New Roman" pitchFamily="18" charset="0"/>
              </a:rPr>
              <a:t> </a:t>
            </a:r>
            <a:r>
              <a:rPr lang="en-US" altLang="zh-CN" sz="1200" dirty="0">
                <a:solidFill>
                  <a:srgbClr val="FFFFFF"/>
                </a:solidFill>
                <a:latin typeface="Calibri" pitchFamily="18" charset="0"/>
                <a:cs typeface="Calibri" pitchFamily="18" charset="0"/>
              </a:rPr>
              <a:t>13;367(11):991-1001.</a:t>
            </a:r>
          </a:p>
        </p:txBody>
      </p:sp>
    </p:spTree>
    <p:extLst>
      <p:ext uri="{BB962C8B-B14F-4D97-AF65-F5344CB8AC3E}">
        <p14:creationId xmlns:p14="http://schemas.microsoft.com/office/powerpoint/2010/main" val="2970139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The Coronary </a:t>
            </a:r>
            <a:r>
              <a:rPr lang="en-IN" b="1" dirty="0" smtClean="0"/>
              <a:t>blood flow</a:t>
            </a:r>
            <a:endParaRPr lang="en-IN" dirty="0"/>
          </a:p>
        </p:txBody>
      </p:sp>
      <p:sp>
        <p:nvSpPr>
          <p:cNvPr id="3" name="Content Placeholder 2"/>
          <p:cNvSpPr>
            <a:spLocks noGrp="1"/>
          </p:cNvSpPr>
          <p:nvPr>
            <p:ph sz="half" idx="1"/>
          </p:nvPr>
        </p:nvSpPr>
        <p:spPr>
          <a:xfrm>
            <a:off x="256674" y="1690689"/>
            <a:ext cx="4596064" cy="4731435"/>
          </a:xfrm>
        </p:spPr>
        <p:txBody>
          <a:bodyPr>
            <a:normAutofit/>
          </a:bodyPr>
          <a:lstStyle/>
          <a:p>
            <a:r>
              <a:rPr lang="en-US" sz="2400" dirty="0"/>
              <a:t>Oxygen extraction at rest is around 70 %</a:t>
            </a:r>
          </a:p>
          <a:p>
            <a:r>
              <a:rPr lang="en-US" sz="2400" dirty="0"/>
              <a:t>Increase in oxygen demand </a:t>
            </a:r>
          </a:p>
          <a:p>
            <a:pPr lvl="1"/>
            <a:r>
              <a:rPr lang="en-US" sz="2000" dirty="0"/>
              <a:t>Is  met by increase in coronary blood flow</a:t>
            </a:r>
          </a:p>
          <a:p>
            <a:pPr lvl="1"/>
            <a:r>
              <a:rPr lang="en-US" sz="2000" dirty="0"/>
              <a:t>Dilation of microcirculation </a:t>
            </a:r>
          </a:p>
          <a:p>
            <a:r>
              <a:rPr lang="en-US" sz="2400" dirty="0"/>
              <a:t>Coronary blood flow</a:t>
            </a:r>
          </a:p>
          <a:p>
            <a:pPr lvl="1"/>
            <a:r>
              <a:rPr lang="en-US" sz="2000" dirty="0"/>
              <a:t>At  rest is 250ml/min </a:t>
            </a:r>
          </a:p>
          <a:p>
            <a:pPr lvl="1"/>
            <a:r>
              <a:rPr lang="en-US" sz="2000" dirty="0"/>
              <a:t>Stress </a:t>
            </a:r>
            <a:r>
              <a:rPr lang="en-US" sz="2000" dirty="0" err="1"/>
              <a:t>upto</a:t>
            </a:r>
            <a:r>
              <a:rPr lang="en-US" sz="2000" dirty="0"/>
              <a:t> 5 times</a:t>
            </a:r>
          </a:p>
          <a:p>
            <a:endParaRPr lang="en-US" dirty="0" smtClean="0"/>
          </a:p>
        </p:txBody>
      </p:sp>
      <p:pic>
        <p:nvPicPr>
          <p:cNvPr id="5" name="Picture 2"/>
          <p:cNvPicPr>
            <a:picLocks noGrp="1" noChangeAspect="1" noChangeArrowheads="1"/>
          </p:cNvPicPr>
          <p:nvPr>
            <p:ph sz="half" idx="2"/>
          </p:nvPr>
        </p:nvPicPr>
        <p:blipFill rotWithShape="1">
          <a:blip r:embed="rId2"/>
          <a:srcRect l="7328" t="-13223" r="7254" b="33921"/>
          <a:stretch/>
        </p:blipFill>
        <p:spPr bwMode="auto">
          <a:xfrm>
            <a:off x="4654718" y="1525741"/>
            <a:ext cx="4489282" cy="3912533"/>
          </a:xfrm>
          <a:prstGeom prst="rect">
            <a:avLst/>
          </a:prstGeom>
          <a:noFill/>
          <a:ln w="9525">
            <a:solidFill>
              <a:srgbClr val="FF0000"/>
            </a:solidFill>
            <a:miter lim="800000"/>
            <a:headEnd/>
            <a:tailEnd/>
          </a:ln>
          <a:effectLst/>
        </p:spPr>
      </p:pic>
    </p:spTree>
    <p:extLst>
      <p:ext uri="{BB962C8B-B14F-4D97-AF65-F5344CB8AC3E}">
        <p14:creationId xmlns:p14="http://schemas.microsoft.com/office/powerpoint/2010/main" val="11311208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895600" y="774700"/>
            <a:ext cx="5283200" cy="16764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2882900" y="2565401"/>
            <a:ext cx="5283200" cy="1562100"/>
          </a:xfrm>
          <a:prstGeom prst="rect">
            <a:avLst/>
          </a:prstGeom>
          <a:noFill/>
        </p:spPr>
      </p:pic>
      <p:pic>
        <p:nvPicPr>
          <p:cNvPr id="4" name="Picture 3"/>
          <p:cNvPicPr>
            <a:picLocks noChangeAspect="1" noChangeArrowheads="1"/>
          </p:cNvPicPr>
          <p:nvPr/>
        </p:nvPicPr>
        <p:blipFill>
          <a:blip r:embed="rId4"/>
          <a:srcRect/>
          <a:stretch>
            <a:fillRect/>
          </a:stretch>
        </p:blipFill>
        <p:spPr bwMode="auto">
          <a:xfrm>
            <a:off x="1016000" y="4254500"/>
            <a:ext cx="7162800" cy="1701800"/>
          </a:xfrm>
          <a:prstGeom prst="rect">
            <a:avLst/>
          </a:prstGeom>
          <a:noFill/>
        </p:spPr>
      </p:pic>
      <p:pic>
        <p:nvPicPr>
          <p:cNvPr id="6" name="Picture 3"/>
          <p:cNvPicPr>
            <a:picLocks noChangeAspect="1" noChangeArrowheads="1"/>
          </p:cNvPicPr>
          <p:nvPr/>
        </p:nvPicPr>
        <p:blipFill rotWithShape="1">
          <a:blip r:embed="rId5"/>
          <a:srcRect b="11813"/>
          <a:stretch/>
        </p:blipFill>
        <p:spPr bwMode="auto">
          <a:xfrm>
            <a:off x="0" y="1"/>
            <a:ext cx="9144000" cy="6047875"/>
          </a:xfrm>
          <a:prstGeom prst="rect">
            <a:avLst/>
          </a:prstGeom>
          <a:noFill/>
        </p:spPr>
      </p:pic>
      <p:sp>
        <p:nvSpPr>
          <p:cNvPr id="2" name="TextBox 1"/>
          <p:cNvSpPr txBox="1"/>
          <p:nvPr/>
        </p:nvSpPr>
        <p:spPr>
          <a:xfrm>
            <a:off x="203202" y="3911603"/>
            <a:ext cx="2070952" cy="1405513"/>
          </a:xfrm>
          <a:prstGeom prst="rect">
            <a:avLst/>
          </a:prstGeom>
          <a:noFill/>
        </p:spPr>
        <p:txBody>
          <a:bodyPr wrap="none" lIns="0" tIns="0" rIns="0" rtlCol="0">
            <a:spAutoFit/>
          </a:bodyPr>
          <a:lstStyle/>
          <a:p>
            <a:pPr>
              <a:lnSpc>
                <a:spcPts val="2200"/>
              </a:lnSpc>
              <a:tabLst>
                <a:tab pos="469888" algn="l"/>
              </a:tabLst>
            </a:pPr>
            <a:r>
              <a:rPr lang="en-US" altLang="zh-CN" dirty="0"/>
              <a:t>	</a:t>
            </a:r>
            <a:r>
              <a:rPr lang="en-US" altLang="zh-CN" sz="2000" dirty="0">
                <a:solidFill>
                  <a:srgbClr val="FFFFFF"/>
                </a:solidFill>
                <a:latin typeface="Times New Roman" pitchFamily="18" charset="0"/>
                <a:cs typeface="Times New Roman" pitchFamily="18" charset="0"/>
              </a:rPr>
              <a:t>Treat</a:t>
            </a:r>
            <a:r>
              <a:rPr lang="en-US" altLang="zh-CN" sz="2000" dirty="0">
                <a:latin typeface="Times New Roman" pitchFamily="18" charset="0"/>
                <a:cs typeface="Times New Roman" pitchFamily="18" charset="0"/>
              </a:rPr>
              <a:t> </a:t>
            </a:r>
            <a:r>
              <a:rPr lang="en-US" altLang="zh-CN" sz="2000" dirty="0">
                <a:solidFill>
                  <a:srgbClr val="FFFFFF"/>
                </a:solidFill>
                <a:latin typeface="Times New Roman" pitchFamily="18" charset="0"/>
                <a:cs typeface="Times New Roman" pitchFamily="18" charset="0"/>
              </a:rPr>
              <a:t>lesion</a:t>
            </a:r>
            <a:r>
              <a:rPr lang="en-US" altLang="zh-CN" sz="2000" dirty="0">
                <a:latin typeface="Times New Roman" pitchFamily="18" charset="0"/>
                <a:cs typeface="Times New Roman" pitchFamily="18" charset="0"/>
              </a:rPr>
              <a:t> </a:t>
            </a:r>
            <a:r>
              <a:rPr lang="en-US" altLang="zh-CN" sz="2000" dirty="0">
                <a:solidFill>
                  <a:srgbClr val="FFFFFF"/>
                </a:solidFill>
                <a:latin typeface="Times New Roman" pitchFamily="18" charset="0"/>
                <a:cs typeface="Times New Roman" pitchFamily="18" charset="0"/>
              </a:rPr>
              <a:t>2,</a:t>
            </a:r>
          </a:p>
          <a:p>
            <a:pPr>
              <a:lnSpc>
                <a:spcPts val="2400"/>
              </a:lnSpc>
              <a:tabLst>
                <a:tab pos="469888" algn="l"/>
              </a:tabLst>
            </a:pPr>
            <a:r>
              <a:rPr lang="en-US" altLang="zh-CN" dirty="0"/>
              <a:t>	</a:t>
            </a:r>
            <a:r>
              <a:rPr lang="en-US" altLang="zh-CN" sz="2000" dirty="0">
                <a:solidFill>
                  <a:srgbClr val="FFFFFF"/>
                </a:solidFill>
                <a:latin typeface="Times New Roman" pitchFamily="18" charset="0"/>
                <a:cs typeface="Times New Roman" pitchFamily="18" charset="0"/>
              </a:rPr>
              <a:t>Final</a:t>
            </a:r>
            <a:r>
              <a:rPr lang="en-US" altLang="zh-CN" sz="2000" dirty="0">
                <a:latin typeface="Times New Roman" pitchFamily="18" charset="0"/>
                <a:cs typeface="Times New Roman" pitchFamily="18" charset="0"/>
              </a:rPr>
              <a:t> </a:t>
            </a:r>
            <a:r>
              <a:rPr lang="en-US" altLang="zh-CN" sz="2000" dirty="0">
                <a:solidFill>
                  <a:srgbClr val="FFFFFF"/>
                </a:solidFill>
                <a:latin typeface="Times New Roman" pitchFamily="18" charset="0"/>
                <a:cs typeface="Times New Roman" pitchFamily="18" charset="0"/>
              </a:rPr>
              <a:t>FFR</a:t>
            </a:r>
          </a:p>
          <a:p>
            <a:pPr>
              <a:lnSpc>
                <a:spcPts val="1000"/>
              </a:lnSpc>
            </a:pPr>
            <a:endParaRPr lang="en-US" altLang="zh-CN" dirty="0"/>
          </a:p>
          <a:p>
            <a:pPr>
              <a:lnSpc>
                <a:spcPts val="1000"/>
              </a:lnSpc>
            </a:pPr>
            <a:endParaRPr lang="en-US" altLang="zh-CN" dirty="0"/>
          </a:p>
          <a:p>
            <a:pPr>
              <a:lnSpc>
                <a:spcPts val="2100"/>
              </a:lnSpc>
              <a:tabLst>
                <a:tab pos="469888" algn="l"/>
              </a:tabLst>
            </a:pPr>
            <a:r>
              <a:rPr lang="en-US" altLang="zh-CN" sz="1600" b="1" dirty="0">
                <a:solidFill>
                  <a:srgbClr val="FFFFFF"/>
                </a:solidFill>
                <a:latin typeface="Times New Roman" pitchFamily="18" charset="0"/>
                <a:cs typeface="Times New Roman" pitchFamily="18" charset="0"/>
              </a:rPr>
              <a:t>J</a:t>
            </a:r>
            <a:r>
              <a:rPr lang="en-US" altLang="zh-CN" sz="1600" dirty="0">
                <a:latin typeface="Times New Roman" pitchFamily="18" charset="0"/>
                <a:cs typeface="Times New Roman" pitchFamily="18" charset="0"/>
              </a:rPr>
              <a:t> </a:t>
            </a:r>
            <a:r>
              <a:rPr lang="en-US" altLang="zh-CN" sz="1600" b="1" dirty="0">
                <a:solidFill>
                  <a:srgbClr val="FFFFFF"/>
                </a:solidFill>
                <a:latin typeface="Times New Roman" pitchFamily="18" charset="0"/>
                <a:cs typeface="Times New Roman" pitchFamily="18" charset="0"/>
              </a:rPr>
              <a:t>Am</a:t>
            </a:r>
            <a:r>
              <a:rPr lang="en-US" altLang="zh-CN" sz="1600" dirty="0">
                <a:latin typeface="Times New Roman" pitchFamily="18" charset="0"/>
                <a:cs typeface="Times New Roman" pitchFamily="18" charset="0"/>
              </a:rPr>
              <a:t> </a:t>
            </a:r>
            <a:r>
              <a:rPr lang="en-US" altLang="zh-CN" sz="1600" b="1" dirty="0">
                <a:solidFill>
                  <a:srgbClr val="FFFFFF"/>
                </a:solidFill>
                <a:latin typeface="Times New Roman" pitchFamily="18" charset="0"/>
                <a:cs typeface="Times New Roman" pitchFamily="18" charset="0"/>
              </a:rPr>
              <a:t>Coll</a:t>
            </a:r>
            <a:r>
              <a:rPr lang="en-US" altLang="zh-CN" sz="1600" dirty="0">
                <a:latin typeface="Times New Roman" pitchFamily="18" charset="0"/>
                <a:cs typeface="Times New Roman" pitchFamily="18" charset="0"/>
              </a:rPr>
              <a:t> </a:t>
            </a:r>
            <a:r>
              <a:rPr lang="en-US" altLang="zh-CN" sz="1600" b="1" dirty="0">
                <a:solidFill>
                  <a:srgbClr val="FFFFFF"/>
                </a:solidFill>
                <a:latin typeface="Times New Roman" pitchFamily="18" charset="0"/>
                <a:cs typeface="Times New Roman" pitchFamily="18" charset="0"/>
              </a:rPr>
              <a:t>Cardiol</a:t>
            </a:r>
            <a:r>
              <a:rPr lang="en-US" altLang="zh-CN" sz="1600" dirty="0">
                <a:latin typeface="Times New Roman" pitchFamily="18" charset="0"/>
                <a:cs typeface="Times New Roman" pitchFamily="18" charset="0"/>
              </a:rPr>
              <a:t> </a:t>
            </a:r>
            <a:r>
              <a:rPr lang="en-US" altLang="zh-CN" sz="1600" b="1" dirty="0">
                <a:solidFill>
                  <a:srgbClr val="FFFFFF"/>
                </a:solidFill>
                <a:latin typeface="Times New Roman" pitchFamily="18" charset="0"/>
                <a:cs typeface="Times New Roman" pitchFamily="18" charset="0"/>
              </a:rPr>
              <a:t>Intv.</a:t>
            </a:r>
          </a:p>
          <a:p>
            <a:pPr>
              <a:lnSpc>
                <a:spcPts val="1900"/>
              </a:lnSpc>
              <a:tabLst>
                <a:tab pos="469888" algn="l"/>
              </a:tabLst>
            </a:pPr>
            <a:r>
              <a:rPr lang="en-US" altLang="zh-CN" sz="1600" b="1" dirty="0">
                <a:solidFill>
                  <a:srgbClr val="FFFFFF"/>
                </a:solidFill>
                <a:latin typeface="Times New Roman" pitchFamily="18" charset="0"/>
                <a:cs typeface="Times New Roman" pitchFamily="18" charset="0"/>
              </a:rPr>
              <a:t>2012;5(10):1013-1018.</a:t>
            </a:r>
          </a:p>
        </p:txBody>
      </p:sp>
      <p:sp>
        <p:nvSpPr>
          <p:cNvPr id="7" name="TextBox 1"/>
          <p:cNvSpPr txBox="1"/>
          <p:nvPr/>
        </p:nvSpPr>
        <p:spPr>
          <a:xfrm>
            <a:off x="546101" y="174599"/>
            <a:ext cx="7835900" cy="3483005"/>
          </a:xfrm>
          <a:prstGeom prst="rect">
            <a:avLst/>
          </a:prstGeom>
          <a:noFill/>
        </p:spPr>
        <p:txBody>
          <a:bodyPr wrap="square" lIns="0" tIns="0" rIns="0" rtlCol="0">
            <a:spAutoFit/>
          </a:bodyPr>
          <a:lstStyle/>
          <a:p>
            <a:pPr algn="ctr">
              <a:lnSpc>
                <a:spcPts val="3900"/>
              </a:lnSpc>
              <a:tabLst>
                <a:tab pos="152396" algn="l"/>
              </a:tabLst>
            </a:pPr>
            <a:r>
              <a:rPr lang="en-US" altLang="zh-CN" sz="3200" dirty="0">
                <a:solidFill>
                  <a:srgbClr val="FFFFFF"/>
                </a:solidFill>
                <a:latin typeface="Calibri" pitchFamily="18" charset="0"/>
                <a:cs typeface="Calibri" pitchFamily="18" charset="0"/>
              </a:rPr>
              <a:t>Considerations</a:t>
            </a:r>
            <a:r>
              <a:rPr lang="en-US" altLang="zh-CN" sz="3200" dirty="0">
                <a:latin typeface="Times New Roman" pitchFamily="18" charset="0"/>
                <a:cs typeface="Times New Roman" pitchFamily="18" charset="0"/>
              </a:rPr>
              <a:t> </a:t>
            </a:r>
            <a:r>
              <a:rPr lang="en-US" altLang="zh-CN" sz="3200" dirty="0">
                <a:solidFill>
                  <a:srgbClr val="FFFFFF"/>
                </a:solidFill>
                <a:latin typeface="Calibri" pitchFamily="18" charset="0"/>
                <a:cs typeface="Calibri" pitchFamily="18" charset="0"/>
              </a:rPr>
              <a:t>for</a:t>
            </a:r>
            <a:r>
              <a:rPr lang="en-US" altLang="zh-CN" sz="3200" dirty="0">
                <a:latin typeface="Times New Roman" pitchFamily="18" charset="0"/>
                <a:cs typeface="Times New Roman" pitchFamily="18" charset="0"/>
              </a:rPr>
              <a:t> </a:t>
            </a:r>
            <a:r>
              <a:rPr lang="en-US" altLang="zh-CN" sz="3200" dirty="0">
                <a:solidFill>
                  <a:srgbClr val="FFFFFF"/>
                </a:solidFill>
                <a:latin typeface="Calibri" pitchFamily="18" charset="0"/>
                <a:cs typeface="Calibri" pitchFamily="18" charset="0"/>
              </a:rPr>
              <a:t>Serial</a:t>
            </a:r>
            <a:r>
              <a:rPr lang="en-US" altLang="zh-CN" sz="3200" dirty="0">
                <a:latin typeface="Times New Roman" pitchFamily="18" charset="0"/>
                <a:cs typeface="Times New Roman" pitchFamily="18" charset="0"/>
              </a:rPr>
              <a:t> </a:t>
            </a:r>
            <a:r>
              <a:rPr lang="en-US" altLang="zh-CN" sz="3200" dirty="0">
                <a:solidFill>
                  <a:srgbClr val="FFFFFF"/>
                </a:solidFill>
                <a:latin typeface="Calibri" pitchFamily="18" charset="0"/>
                <a:cs typeface="Calibri" pitchFamily="18" charset="0"/>
              </a:rPr>
              <a:t>lesions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700"/>
              </a:lnSpc>
              <a:tabLst>
                <a:tab pos="152396" algn="l"/>
              </a:tabLst>
            </a:pPr>
            <a:r>
              <a:rPr lang="en-US" altLang="zh-CN" sz="2000" dirty="0">
                <a:solidFill>
                  <a:srgbClr val="FFFFFF"/>
                </a:solidFill>
                <a:latin typeface="Times New Roman" pitchFamily="18" charset="0"/>
                <a:cs typeface="Times New Roman" pitchFamily="18" charset="0"/>
              </a:rPr>
              <a:t>Pre</a:t>
            </a:r>
            <a:r>
              <a:rPr lang="en-US" altLang="zh-CN" sz="2000" dirty="0">
                <a:latin typeface="Times New Roman" pitchFamily="18" charset="0"/>
                <a:cs typeface="Times New Roman" pitchFamily="18" charset="0"/>
              </a:rPr>
              <a:t> </a:t>
            </a:r>
            <a:r>
              <a:rPr lang="en-US" altLang="zh-CN" sz="2000" dirty="0">
                <a:solidFill>
                  <a:srgbClr val="FFFFFF"/>
                </a:solidFill>
                <a:latin typeface="Times New Roman" pitchFamily="18" charset="0"/>
                <a:cs typeface="Times New Roman" pitchFamily="18" charset="0"/>
              </a:rPr>
              <a:t>FFR</a:t>
            </a:r>
            <a:r>
              <a:rPr lang="en-US" altLang="zh-CN" sz="2000" dirty="0">
                <a:latin typeface="Times New Roman" pitchFamily="18" charset="0"/>
                <a:cs typeface="Times New Roman" pitchFamily="18" charset="0"/>
              </a:rPr>
              <a:t> </a:t>
            </a:r>
            <a:r>
              <a:rPr lang="en-US" altLang="zh-CN" sz="2000" dirty="0">
                <a:solidFill>
                  <a:srgbClr val="FFFFFF"/>
                </a:solidFill>
                <a:latin typeface="Times New Roman" pitchFamily="18" charset="0"/>
                <a:cs typeface="Times New Roman" pitchFamily="18" charset="0"/>
              </a:rPr>
              <a:t>(1+2)</a:t>
            </a:r>
            <a:r>
              <a:rPr lang="en-US" altLang="zh-CN" sz="2000" dirty="0">
                <a:latin typeface="Times New Roman" pitchFamily="18" charset="0"/>
                <a:cs typeface="Times New Roman" pitchFamily="18" charset="0"/>
              </a:rPr>
              <a:t> </a:t>
            </a:r>
            <a:r>
              <a:rPr lang="en-US" altLang="zh-CN" sz="2000" dirty="0">
                <a:solidFill>
                  <a:srgbClr val="FFFFFF"/>
                </a:solidFill>
                <a:latin typeface="Times New Roman" pitchFamily="18" charset="0"/>
                <a:cs typeface="Times New Roman" pitchFamily="18" charset="0"/>
              </a:rPr>
              <a:t>with</a:t>
            </a:r>
          </a:p>
          <a:p>
            <a:pPr>
              <a:lnSpc>
                <a:spcPts val="2300"/>
              </a:lnSpc>
              <a:tabLst>
                <a:tab pos="152396" algn="l"/>
              </a:tabLst>
            </a:pPr>
            <a:r>
              <a:rPr lang="en-US" altLang="zh-CN" sz="2000" dirty="0">
                <a:solidFill>
                  <a:srgbClr val="FFFFFF"/>
                </a:solidFill>
                <a:latin typeface="Times New Roman" pitchFamily="18" charset="0"/>
                <a:cs typeface="Times New Roman" pitchFamily="18" charset="0"/>
              </a:rPr>
              <a:t>pullback</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3200"/>
              </a:lnSpc>
              <a:tabLst>
                <a:tab pos="152396" algn="l"/>
              </a:tabLst>
            </a:pPr>
            <a:r>
              <a:rPr lang="en-US" altLang="zh-CN" sz="2000" dirty="0">
                <a:solidFill>
                  <a:srgbClr val="FFFFFF"/>
                </a:solidFill>
                <a:latin typeface="Times New Roman" pitchFamily="18" charset="0"/>
                <a:cs typeface="Times New Roman" pitchFamily="18" charset="0"/>
              </a:rPr>
              <a:t>Lesion</a:t>
            </a:r>
            <a:r>
              <a:rPr lang="en-US" altLang="zh-CN" sz="2000" dirty="0">
                <a:latin typeface="Times New Roman" pitchFamily="18" charset="0"/>
                <a:cs typeface="Times New Roman" pitchFamily="18" charset="0"/>
              </a:rPr>
              <a:t> </a:t>
            </a:r>
            <a:r>
              <a:rPr lang="en-US" altLang="zh-CN" sz="2000" dirty="0">
                <a:solidFill>
                  <a:srgbClr val="FFFFFF"/>
                </a:solidFill>
                <a:latin typeface="Times New Roman" pitchFamily="18" charset="0"/>
                <a:cs typeface="Times New Roman" pitchFamily="18" charset="0"/>
              </a:rPr>
              <a:t>1</a:t>
            </a:r>
            <a:r>
              <a:rPr lang="en-US" altLang="zh-CN" sz="2000" dirty="0">
                <a:latin typeface="Times New Roman" pitchFamily="18" charset="0"/>
                <a:cs typeface="Times New Roman" pitchFamily="18" charset="0"/>
              </a:rPr>
              <a:t> </a:t>
            </a:r>
            <a:r>
              <a:rPr lang="en-US" altLang="zh-CN" sz="2000" dirty="0">
                <a:solidFill>
                  <a:srgbClr val="FFFFFF"/>
                </a:solidFill>
                <a:latin typeface="Times New Roman" pitchFamily="18" charset="0"/>
                <a:cs typeface="Times New Roman" pitchFamily="18" charset="0"/>
              </a:rPr>
              <a:t>large</a:t>
            </a:r>
            <a:r>
              <a:rPr lang="en-US" altLang="zh-CN" sz="2000" dirty="0">
                <a:latin typeface="Times New Roman" pitchFamily="18" charset="0"/>
                <a:cs typeface="Times New Roman" pitchFamily="18" charset="0"/>
              </a:rPr>
              <a:t> </a:t>
            </a:r>
            <a:r>
              <a:rPr lang="en-US" altLang="zh-CN" sz="2000" dirty="0">
                <a:solidFill>
                  <a:srgbClr val="FFFFFF"/>
                </a:solidFill>
                <a:latin typeface="Times New Roman" pitchFamily="18" charset="0"/>
                <a:cs typeface="Times New Roman" pitchFamily="18" charset="0"/>
              </a:rPr>
              <a:t>dP,</a:t>
            </a:r>
          </a:p>
          <a:p>
            <a:pPr>
              <a:lnSpc>
                <a:spcPts val="2300"/>
              </a:lnSpc>
              <a:tabLst>
                <a:tab pos="152396" algn="l"/>
              </a:tabLst>
            </a:pPr>
            <a:r>
              <a:rPr lang="en-US" altLang="zh-CN" sz="2000" dirty="0">
                <a:solidFill>
                  <a:srgbClr val="FFFFFF"/>
                </a:solidFill>
                <a:latin typeface="Times New Roman" pitchFamily="18" charset="0"/>
                <a:cs typeface="Times New Roman" pitchFamily="18" charset="0"/>
              </a:rPr>
              <a:t>Stent</a:t>
            </a:r>
          </a:p>
          <a:p>
            <a:pPr>
              <a:lnSpc>
                <a:spcPts val="2400"/>
              </a:lnSpc>
              <a:tabLst>
                <a:tab pos="152396" algn="l"/>
              </a:tabLst>
            </a:pPr>
            <a:r>
              <a:rPr lang="en-US" altLang="zh-CN" sz="2000" dirty="0">
                <a:solidFill>
                  <a:srgbClr val="FFFFFF"/>
                </a:solidFill>
                <a:latin typeface="Times New Roman" pitchFamily="18" charset="0"/>
                <a:cs typeface="Times New Roman" pitchFamily="18" charset="0"/>
              </a:rPr>
              <a:t>Recheck</a:t>
            </a:r>
            <a:r>
              <a:rPr lang="en-US" altLang="zh-CN" sz="2000" dirty="0">
                <a:latin typeface="Times New Roman" pitchFamily="18" charset="0"/>
                <a:cs typeface="Times New Roman" pitchFamily="18" charset="0"/>
              </a:rPr>
              <a:t> </a:t>
            </a:r>
            <a:r>
              <a:rPr lang="en-US" altLang="zh-CN" sz="2000" dirty="0">
                <a:solidFill>
                  <a:srgbClr val="FFFFFF"/>
                </a:solidFill>
                <a:latin typeface="Times New Roman" pitchFamily="18" charset="0"/>
                <a:cs typeface="Times New Roman" pitchFamily="18" charset="0"/>
              </a:rPr>
              <a:t>FFR</a:t>
            </a:r>
          </a:p>
        </p:txBody>
      </p:sp>
    </p:spTree>
    <p:extLst>
      <p:ext uri="{BB962C8B-B14F-4D97-AF65-F5344CB8AC3E}">
        <p14:creationId xmlns:p14="http://schemas.microsoft.com/office/powerpoint/2010/main" val="13684970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a:srcRect b="14620"/>
          <a:stretch/>
        </p:blipFill>
        <p:spPr bwMode="auto">
          <a:xfrm>
            <a:off x="0" y="0"/>
            <a:ext cx="9144000" cy="5855368"/>
          </a:xfrm>
          <a:prstGeom prst="rect">
            <a:avLst/>
          </a:prstGeom>
          <a:noFill/>
        </p:spPr>
      </p:pic>
      <p:sp>
        <p:nvSpPr>
          <p:cNvPr id="2" name="TextBox 1"/>
          <p:cNvSpPr txBox="1"/>
          <p:nvPr/>
        </p:nvSpPr>
        <p:spPr>
          <a:xfrm>
            <a:off x="774703" y="2171703"/>
            <a:ext cx="6953955" cy="3495829"/>
          </a:xfrm>
          <a:prstGeom prst="rect">
            <a:avLst/>
          </a:prstGeom>
          <a:noFill/>
        </p:spPr>
        <p:txBody>
          <a:bodyPr wrap="none" lIns="0" tIns="0" rIns="0" rtlCol="0">
            <a:spAutoFit/>
          </a:bodyPr>
          <a:lstStyle/>
          <a:p>
            <a:pPr>
              <a:lnSpc>
                <a:spcPts val="3300"/>
              </a:lnSpc>
              <a:tabLst>
                <a:tab pos="342891" algn="l"/>
              </a:tabLst>
            </a:pPr>
            <a:r>
              <a:rPr lang="en-US" altLang="zh-CN" sz="3000" dirty="0">
                <a:solidFill>
                  <a:srgbClr val="FFFFFF"/>
                </a:solidFill>
                <a:latin typeface="Times New Roman" pitchFamily="18" charset="0"/>
                <a:cs typeface="Times New Roman" pitchFamily="18" charset="0"/>
              </a:rPr>
              <a:t>•</a:t>
            </a:r>
            <a:r>
              <a:rPr lang="en-US" altLang="zh-CN" sz="3000" dirty="0">
                <a:latin typeface="Times New Roman" pitchFamily="18" charset="0"/>
                <a:cs typeface="Times New Roman" pitchFamily="18" charset="0"/>
              </a:rPr>
              <a:t>  </a:t>
            </a:r>
            <a:r>
              <a:rPr lang="en-US" altLang="zh-CN" sz="3000" dirty="0">
                <a:solidFill>
                  <a:srgbClr val="FFFFFF"/>
                </a:solidFill>
                <a:latin typeface="Times New Roman" pitchFamily="18" charset="0"/>
                <a:cs typeface="Times New Roman" pitchFamily="18" charset="0"/>
              </a:rPr>
              <a:t>Lesion with largest pressure drop was </a:t>
            </a:r>
          </a:p>
          <a:p>
            <a:pPr>
              <a:lnSpc>
                <a:spcPts val="3600"/>
              </a:lnSpc>
              <a:tabLst>
                <a:tab pos="342891" algn="l"/>
              </a:tabLst>
            </a:pPr>
            <a:r>
              <a:rPr lang="en-US" altLang="zh-CN" dirty="0"/>
              <a:t>	</a:t>
            </a:r>
            <a:r>
              <a:rPr lang="en-US" altLang="zh-CN" sz="3000" dirty="0">
                <a:solidFill>
                  <a:srgbClr val="FFFFFF"/>
                </a:solidFill>
                <a:latin typeface="Times New Roman" pitchFamily="18" charset="0"/>
                <a:cs typeface="Times New Roman" pitchFamily="18" charset="0"/>
              </a:rPr>
              <a:t>stented first (116 total stents, 70 proximal, </a:t>
            </a:r>
          </a:p>
          <a:p>
            <a:pPr>
              <a:lnSpc>
                <a:spcPts val="3600"/>
              </a:lnSpc>
              <a:tabLst>
                <a:tab pos="342891" algn="l"/>
              </a:tabLst>
            </a:pPr>
            <a:r>
              <a:rPr lang="en-US" altLang="zh-CN" dirty="0"/>
              <a:t>	</a:t>
            </a:r>
            <a:r>
              <a:rPr lang="en-US" altLang="zh-CN" sz="3000" dirty="0">
                <a:solidFill>
                  <a:srgbClr val="FFFFFF"/>
                </a:solidFill>
                <a:latin typeface="Times New Roman" pitchFamily="18" charset="0"/>
                <a:cs typeface="Times New Roman" pitchFamily="18" charset="0"/>
              </a:rPr>
              <a:t>46 distal)</a:t>
            </a:r>
          </a:p>
          <a:p>
            <a:pPr>
              <a:lnSpc>
                <a:spcPts val="4300"/>
              </a:lnSpc>
              <a:tabLst>
                <a:tab pos="342891" algn="l"/>
              </a:tabLst>
            </a:pPr>
            <a:r>
              <a:rPr lang="en-US" altLang="zh-CN" sz="3000" dirty="0">
                <a:solidFill>
                  <a:srgbClr val="FFFFFF"/>
                </a:solidFill>
                <a:latin typeface="Times New Roman" pitchFamily="18" charset="0"/>
                <a:cs typeface="Times New Roman" pitchFamily="18" charset="0"/>
              </a:rPr>
              <a:t>•</a:t>
            </a:r>
            <a:r>
              <a:rPr lang="en-US" altLang="zh-CN" sz="3000" dirty="0">
                <a:latin typeface="Times New Roman" pitchFamily="18" charset="0"/>
                <a:cs typeface="Times New Roman" pitchFamily="18" charset="0"/>
              </a:rPr>
              <a:t>  </a:t>
            </a:r>
            <a:r>
              <a:rPr lang="en-US" altLang="zh-CN" sz="3000" dirty="0">
                <a:solidFill>
                  <a:srgbClr val="FFFFFF"/>
                </a:solidFill>
                <a:latin typeface="Times New Roman" pitchFamily="18" charset="0"/>
                <a:cs typeface="Times New Roman" pitchFamily="18" charset="0"/>
              </a:rPr>
              <a:t>Strategy not clearly stated but seems like </a:t>
            </a:r>
          </a:p>
          <a:p>
            <a:pPr>
              <a:lnSpc>
                <a:spcPts val="3500"/>
              </a:lnSpc>
              <a:tabLst>
                <a:tab pos="342891" algn="l"/>
              </a:tabLst>
            </a:pPr>
            <a:r>
              <a:rPr lang="en-US" altLang="zh-CN" dirty="0"/>
              <a:t>	</a:t>
            </a:r>
            <a:r>
              <a:rPr lang="en-US" altLang="zh-CN" sz="3000" dirty="0">
                <a:solidFill>
                  <a:srgbClr val="FFFFFF"/>
                </a:solidFill>
                <a:latin typeface="Times New Roman" pitchFamily="18" charset="0"/>
                <a:cs typeface="Times New Roman" pitchFamily="18" charset="0"/>
              </a:rPr>
              <a:t>goal was to achieve post stent FFR &gt; 0.80</a:t>
            </a:r>
          </a:p>
          <a:p>
            <a:pPr>
              <a:lnSpc>
                <a:spcPts val="4300"/>
              </a:lnSpc>
              <a:tabLst>
                <a:tab pos="342891" algn="l"/>
              </a:tabLst>
            </a:pPr>
            <a:r>
              <a:rPr lang="en-US" altLang="zh-CN" sz="3000" dirty="0">
                <a:solidFill>
                  <a:srgbClr val="FFFFFF"/>
                </a:solidFill>
                <a:latin typeface="Times New Roman" pitchFamily="18" charset="0"/>
                <a:cs typeface="Times New Roman" pitchFamily="18" charset="0"/>
              </a:rPr>
              <a:t>•</a:t>
            </a:r>
            <a:r>
              <a:rPr lang="en-US" altLang="zh-CN" sz="3000" dirty="0">
                <a:latin typeface="Times New Roman" pitchFamily="18" charset="0"/>
                <a:cs typeface="Times New Roman" pitchFamily="18" charset="0"/>
              </a:rPr>
              <a:t>  </a:t>
            </a:r>
            <a:r>
              <a:rPr lang="en-US" altLang="zh-CN" sz="3000" dirty="0">
                <a:solidFill>
                  <a:srgbClr val="FFFFFF"/>
                </a:solidFill>
                <a:latin typeface="Times New Roman" pitchFamily="18" charset="0"/>
                <a:cs typeface="Times New Roman" pitchFamily="18" charset="0"/>
              </a:rPr>
              <a:t>Revascularization deferred in 61% lesions</a:t>
            </a:r>
          </a:p>
          <a:p>
            <a:pPr>
              <a:lnSpc>
                <a:spcPts val="4300"/>
              </a:lnSpc>
              <a:tabLst>
                <a:tab pos="342891" algn="l"/>
              </a:tabLst>
            </a:pPr>
            <a:r>
              <a:rPr lang="en-US" altLang="zh-CN" sz="3000" dirty="0">
                <a:solidFill>
                  <a:srgbClr val="FFFFFF"/>
                </a:solidFill>
                <a:latin typeface="Times New Roman" pitchFamily="18" charset="0"/>
                <a:cs typeface="Times New Roman" pitchFamily="18" charset="0"/>
              </a:rPr>
              <a:t>•</a:t>
            </a:r>
            <a:r>
              <a:rPr lang="en-US" altLang="zh-CN" sz="3000" dirty="0">
                <a:latin typeface="Times New Roman" pitchFamily="18" charset="0"/>
                <a:cs typeface="Times New Roman" pitchFamily="18" charset="0"/>
              </a:rPr>
              <a:t>  </a:t>
            </a:r>
            <a:r>
              <a:rPr lang="en-US" altLang="zh-CN" sz="3000" dirty="0">
                <a:solidFill>
                  <a:srgbClr val="FFFFFF"/>
                </a:solidFill>
                <a:latin typeface="Times New Roman" pitchFamily="18" charset="0"/>
                <a:cs typeface="Times New Roman" pitchFamily="18" charset="0"/>
              </a:rPr>
              <a:t>≥2 stents deployed in only 18% vessels</a:t>
            </a:r>
          </a:p>
        </p:txBody>
      </p:sp>
      <p:sp>
        <p:nvSpPr>
          <p:cNvPr id="4" name="TextBox 1"/>
          <p:cNvSpPr txBox="1"/>
          <p:nvPr/>
        </p:nvSpPr>
        <p:spPr>
          <a:xfrm>
            <a:off x="177803" y="1663703"/>
            <a:ext cx="8047075" cy="379591"/>
          </a:xfrm>
          <a:prstGeom prst="rect">
            <a:avLst/>
          </a:prstGeom>
          <a:noFill/>
        </p:spPr>
        <p:txBody>
          <a:bodyPr wrap="none" lIns="0" tIns="0" rIns="0" rtlCol="0">
            <a:spAutoFit/>
          </a:bodyPr>
          <a:lstStyle/>
          <a:p>
            <a:pPr>
              <a:lnSpc>
                <a:spcPts val="2600"/>
              </a:lnSpc>
            </a:pPr>
            <a:r>
              <a:rPr lang="en-US" altLang="zh-CN" sz="2400" b="1" i="1" dirty="0">
                <a:solidFill>
                  <a:srgbClr val="FF6600"/>
                </a:solidFill>
                <a:latin typeface="Times New Roman" pitchFamily="18" charset="0"/>
                <a:cs typeface="Times New Roman" pitchFamily="18" charset="0"/>
              </a:rPr>
              <a:t>N=298</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Lesions,</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at</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least</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20</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mm</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apart,</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either</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chronic</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CAD</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or</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no</a:t>
            </a:r>
          </a:p>
        </p:txBody>
      </p:sp>
      <p:sp>
        <p:nvSpPr>
          <p:cNvPr id="5" name="TextBox 1"/>
          <p:cNvSpPr txBox="1"/>
          <p:nvPr/>
        </p:nvSpPr>
        <p:spPr>
          <a:xfrm>
            <a:off x="241303" y="6477003"/>
            <a:ext cx="6125075" cy="379591"/>
          </a:xfrm>
          <a:prstGeom prst="rect">
            <a:avLst/>
          </a:prstGeom>
          <a:noFill/>
        </p:spPr>
        <p:txBody>
          <a:bodyPr wrap="none" lIns="0" tIns="0" rIns="0" rtlCol="0">
            <a:spAutoFit/>
          </a:bodyPr>
          <a:lstStyle/>
          <a:p>
            <a:pPr>
              <a:lnSpc>
                <a:spcPts val="2600"/>
              </a:lnSpc>
            </a:pPr>
            <a:r>
              <a:rPr lang="en-US" altLang="zh-CN" sz="2400" b="1" i="1" dirty="0">
                <a:solidFill>
                  <a:srgbClr val="FF6600"/>
                </a:solidFill>
                <a:latin typeface="Times New Roman" pitchFamily="18" charset="0"/>
                <a:cs typeface="Times New Roman" pitchFamily="18" charset="0"/>
              </a:rPr>
              <a:t>Kim</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et</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al.</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J</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Am</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Coll</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Cardiol</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Intv</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2012;5:1013-8</a:t>
            </a:r>
          </a:p>
        </p:txBody>
      </p:sp>
      <p:sp>
        <p:nvSpPr>
          <p:cNvPr id="6" name="TextBox 1"/>
          <p:cNvSpPr txBox="1"/>
          <p:nvPr/>
        </p:nvSpPr>
        <p:spPr>
          <a:xfrm>
            <a:off x="127003" y="317503"/>
            <a:ext cx="8261877" cy="1405513"/>
          </a:xfrm>
          <a:prstGeom prst="rect">
            <a:avLst/>
          </a:prstGeom>
          <a:noFill/>
        </p:spPr>
        <p:txBody>
          <a:bodyPr wrap="none" lIns="0" tIns="0" rIns="0" rtlCol="0">
            <a:spAutoFit/>
          </a:bodyPr>
          <a:lstStyle/>
          <a:p>
            <a:pPr>
              <a:lnSpc>
                <a:spcPts val="4900"/>
              </a:lnSpc>
              <a:tabLst>
                <a:tab pos="50799" algn="l"/>
              </a:tabLst>
            </a:pPr>
            <a:r>
              <a:rPr lang="en-US" altLang="zh-CN" sz="4400" b="1" dirty="0">
                <a:solidFill>
                  <a:srgbClr val="FFFF00"/>
                </a:solidFill>
                <a:latin typeface="Times New Roman" pitchFamily="18" charset="0"/>
                <a:cs typeface="Times New Roman" pitchFamily="18" charset="0"/>
              </a:rPr>
              <a:t>FFR</a:t>
            </a:r>
            <a:r>
              <a:rPr lang="en-US" altLang="zh-CN" sz="4400" dirty="0">
                <a:latin typeface="Times New Roman" pitchFamily="18" charset="0"/>
                <a:cs typeface="Times New Roman" pitchFamily="18" charset="0"/>
              </a:rPr>
              <a:t> </a:t>
            </a:r>
            <a:r>
              <a:rPr lang="en-US" altLang="zh-CN" sz="4400" b="1" dirty="0">
                <a:solidFill>
                  <a:srgbClr val="FFFF00"/>
                </a:solidFill>
                <a:latin typeface="Times New Roman" pitchFamily="18" charset="0"/>
                <a:cs typeface="Times New Roman" pitchFamily="18" charset="0"/>
              </a:rPr>
              <a:t>Guided</a:t>
            </a:r>
            <a:r>
              <a:rPr lang="en-US" altLang="zh-CN" sz="4400" dirty="0">
                <a:latin typeface="Times New Roman" pitchFamily="18" charset="0"/>
                <a:cs typeface="Times New Roman" pitchFamily="18" charset="0"/>
              </a:rPr>
              <a:t> </a:t>
            </a:r>
            <a:r>
              <a:rPr lang="en-US" altLang="zh-CN" sz="4400" b="1" dirty="0">
                <a:solidFill>
                  <a:srgbClr val="FFFF00"/>
                </a:solidFill>
                <a:latin typeface="Times New Roman" pitchFamily="18" charset="0"/>
                <a:cs typeface="Times New Roman" pitchFamily="18" charset="0"/>
              </a:rPr>
              <a:t>PCI</a:t>
            </a:r>
            <a:r>
              <a:rPr lang="en-US" altLang="zh-CN" sz="4400" dirty="0">
                <a:latin typeface="Times New Roman" pitchFamily="18" charset="0"/>
                <a:cs typeface="Times New Roman" pitchFamily="18" charset="0"/>
              </a:rPr>
              <a:t> </a:t>
            </a:r>
            <a:r>
              <a:rPr lang="en-US" altLang="zh-CN" sz="4400" b="1" dirty="0">
                <a:solidFill>
                  <a:srgbClr val="FFFF00"/>
                </a:solidFill>
                <a:latin typeface="Times New Roman" pitchFamily="18" charset="0"/>
                <a:cs typeface="Times New Roman" pitchFamily="18" charset="0"/>
              </a:rPr>
              <a:t>of</a:t>
            </a:r>
            <a:r>
              <a:rPr lang="en-US" altLang="zh-CN" sz="4400" dirty="0">
                <a:latin typeface="Times New Roman" pitchFamily="18" charset="0"/>
                <a:cs typeface="Times New Roman" pitchFamily="18" charset="0"/>
              </a:rPr>
              <a:t> </a:t>
            </a:r>
            <a:r>
              <a:rPr lang="en-US" altLang="zh-CN" sz="4400" b="1" dirty="0">
                <a:solidFill>
                  <a:srgbClr val="FFFF00"/>
                </a:solidFill>
                <a:latin typeface="Times New Roman" pitchFamily="18" charset="0"/>
                <a:cs typeface="Times New Roman" pitchFamily="18" charset="0"/>
              </a:rPr>
              <a:t>Serial</a:t>
            </a:r>
            <a:r>
              <a:rPr lang="en-US" altLang="zh-CN" sz="4400" dirty="0">
                <a:latin typeface="Times New Roman" pitchFamily="18" charset="0"/>
                <a:cs typeface="Times New Roman" pitchFamily="18" charset="0"/>
              </a:rPr>
              <a:t> </a:t>
            </a:r>
            <a:r>
              <a:rPr lang="en-US" altLang="zh-CN" sz="4400" b="1" dirty="0">
                <a:solidFill>
                  <a:srgbClr val="FFFF00"/>
                </a:solidFill>
                <a:latin typeface="Times New Roman" pitchFamily="18" charset="0"/>
                <a:cs typeface="Times New Roman" pitchFamily="18" charset="0"/>
              </a:rPr>
              <a:t>Lesions</a:t>
            </a:r>
          </a:p>
          <a:p>
            <a:pPr>
              <a:lnSpc>
                <a:spcPts val="1000"/>
              </a:lnSpc>
            </a:pPr>
            <a:endParaRPr lang="en-US" altLang="zh-CN" dirty="0"/>
          </a:p>
          <a:p>
            <a:pPr>
              <a:lnSpc>
                <a:spcPts val="1000"/>
              </a:lnSpc>
            </a:pPr>
            <a:endParaRPr lang="en-US" altLang="zh-CN" dirty="0"/>
          </a:p>
          <a:p>
            <a:pPr>
              <a:lnSpc>
                <a:spcPts val="1000"/>
              </a:lnSpc>
            </a:pPr>
            <a:endParaRPr lang="en-US" altLang="zh-CN" dirty="0"/>
          </a:p>
          <a:p>
            <a:pPr>
              <a:lnSpc>
                <a:spcPts val="2700"/>
              </a:lnSpc>
              <a:tabLst>
                <a:tab pos="50799" algn="l"/>
              </a:tabLst>
            </a:pPr>
            <a:r>
              <a:rPr lang="en-US" altLang="zh-CN" dirty="0"/>
              <a:t>	</a:t>
            </a:r>
            <a:r>
              <a:rPr lang="en-US" altLang="zh-CN" sz="2400" b="1" i="1" dirty="0">
                <a:solidFill>
                  <a:srgbClr val="FF6600"/>
                </a:solidFill>
                <a:latin typeface="Times New Roman" pitchFamily="18" charset="0"/>
                <a:cs typeface="Times New Roman" pitchFamily="18" charset="0"/>
              </a:rPr>
              <a:t>N=131</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Patients</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with</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multiple</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40-70%</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stenoses,</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2</a:t>
            </a:r>
            <a:r>
              <a:rPr lang="en-US" altLang="zh-CN" sz="2400" dirty="0">
                <a:latin typeface="Times New Roman" pitchFamily="18" charset="0"/>
                <a:cs typeface="Times New Roman" pitchFamily="18" charset="0"/>
              </a:rPr>
              <a:t> </a:t>
            </a:r>
            <a:r>
              <a:rPr lang="en-US" altLang="zh-CN" sz="2400" b="1" i="1" dirty="0">
                <a:solidFill>
                  <a:srgbClr val="FF6600"/>
                </a:solidFill>
                <a:latin typeface="Times New Roman" pitchFamily="18" charset="0"/>
                <a:cs typeface="Times New Roman" pitchFamily="18" charset="0"/>
              </a:rPr>
              <a:t>centers</a:t>
            </a:r>
          </a:p>
        </p:txBody>
      </p:sp>
    </p:spTree>
    <p:extLst>
      <p:ext uri="{BB962C8B-B14F-4D97-AF65-F5344CB8AC3E}">
        <p14:creationId xmlns:p14="http://schemas.microsoft.com/office/powerpoint/2010/main" val="23094616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Calculation </a:t>
            </a:r>
            <a:r>
              <a:rPr lang="en-IN" dirty="0"/>
              <a:t>of the exact FFR of each lesion</a:t>
            </a:r>
          </a:p>
        </p:txBody>
      </p:sp>
      <p:sp>
        <p:nvSpPr>
          <p:cNvPr id="3" name="Content Placeholder 2"/>
          <p:cNvSpPr>
            <a:spLocks noGrp="1"/>
          </p:cNvSpPr>
          <p:nvPr>
            <p:ph idx="1"/>
          </p:nvPr>
        </p:nvSpPr>
        <p:spPr/>
        <p:txBody>
          <a:bodyPr>
            <a:normAutofit/>
          </a:bodyPr>
          <a:lstStyle/>
          <a:p>
            <a:r>
              <a:rPr lang="en-IN" dirty="0"/>
              <a:t>The calculation of the exact FFR of each lesion </a:t>
            </a:r>
            <a:r>
              <a:rPr lang="en-IN" dirty="0" smtClean="0"/>
              <a:t>separately is </a:t>
            </a:r>
            <a:r>
              <a:rPr lang="en-IN" dirty="0"/>
              <a:t>possible </a:t>
            </a:r>
            <a:endParaRPr lang="en-IN" dirty="0" smtClean="0"/>
          </a:p>
          <a:p>
            <a:r>
              <a:rPr lang="en-IN" dirty="0" smtClean="0"/>
              <a:t>Coronary  wedge pressure is needed </a:t>
            </a:r>
          </a:p>
          <a:p>
            <a:r>
              <a:rPr lang="en-IN" dirty="0"/>
              <a:t>Remains academic</a:t>
            </a:r>
          </a:p>
          <a:p>
            <a:r>
              <a:rPr lang="en-IN" dirty="0" smtClean="0"/>
              <a:t>the </a:t>
            </a:r>
            <a:r>
              <a:rPr lang="en-IN" dirty="0"/>
              <a:t>pressure pullback recording is </a:t>
            </a:r>
            <a:r>
              <a:rPr lang="en-IN" dirty="0" smtClean="0"/>
              <a:t>normally used</a:t>
            </a:r>
            <a:endParaRPr lang="en-IN" dirty="0"/>
          </a:p>
        </p:txBody>
      </p:sp>
    </p:spTree>
    <p:extLst>
      <p:ext uri="{BB962C8B-B14F-4D97-AF65-F5344CB8AC3E}">
        <p14:creationId xmlns:p14="http://schemas.microsoft.com/office/powerpoint/2010/main" val="14172255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Diffuse Disease and Long Lesions</a:t>
            </a:r>
            <a:endParaRPr lang="en-IN" dirty="0"/>
          </a:p>
        </p:txBody>
      </p:sp>
      <p:sp>
        <p:nvSpPr>
          <p:cNvPr id="3" name="Content Placeholder 2"/>
          <p:cNvSpPr>
            <a:spLocks noGrp="1"/>
          </p:cNvSpPr>
          <p:nvPr>
            <p:ph idx="1"/>
          </p:nvPr>
        </p:nvSpPr>
        <p:spPr/>
        <p:txBody>
          <a:bodyPr>
            <a:normAutofit/>
          </a:bodyPr>
          <a:lstStyle/>
          <a:p>
            <a:r>
              <a:rPr lang="en-IN" dirty="0" smtClean="0"/>
              <a:t>The </a:t>
            </a:r>
            <a:r>
              <a:rPr lang="en-IN" dirty="0"/>
              <a:t>location of a focal </a:t>
            </a:r>
            <a:r>
              <a:rPr lang="en-IN" dirty="0" smtClean="0"/>
              <a:t>pressure drop </a:t>
            </a:r>
            <a:r>
              <a:rPr lang="en-IN" dirty="0"/>
              <a:t>superimposed on the diffuse disease can be identified </a:t>
            </a:r>
            <a:r>
              <a:rPr lang="en-IN" dirty="0" smtClean="0"/>
              <a:t>as an </a:t>
            </a:r>
            <a:r>
              <a:rPr lang="en-IN" dirty="0"/>
              <a:t>appropriate location for treatment. </a:t>
            </a:r>
            <a:endParaRPr lang="en-IN" dirty="0" smtClean="0"/>
          </a:p>
          <a:p>
            <a:pPr lvl="1"/>
            <a:r>
              <a:rPr lang="en-IN" dirty="0" smtClean="0"/>
              <a:t>PCI</a:t>
            </a:r>
          </a:p>
          <a:p>
            <a:r>
              <a:rPr lang="en-IN" dirty="0" smtClean="0"/>
              <a:t>In </a:t>
            </a:r>
            <a:r>
              <a:rPr lang="en-IN" dirty="0"/>
              <a:t>some cases, </a:t>
            </a:r>
            <a:r>
              <a:rPr lang="en-IN" dirty="0" smtClean="0"/>
              <a:t>the gradual </a:t>
            </a:r>
            <a:r>
              <a:rPr lang="en-IN" dirty="0"/>
              <a:t>decline of pressure along the vessel occurs over </a:t>
            </a:r>
            <a:r>
              <a:rPr lang="en-IN" dirty="0" smtClean="0"/>
              <a:t>a very </a:t>
            </a:r>
            <a:r>
              <a:rPr lang="en-IN" dirty="0"/>
              <a:t>long segment, such that interventional treatment is </a:t>
            </a:r>
            <a:r>
              <a:rPr lang="en-IN" dirty="0" smtClean="0"/>
              <a:t>not possible</a:t>
            </a:r>
            <a:r>
              <a:rPr lang="en-IN" dirty="0"/>
              <a:t>. </a:t>
            </a:r>
            <a:endParaRPr lang="en-IN" dirty="0" smtClean="0"/>
          </a:p>
          <a:p>
            <a:pPr lvl="1"/>
            <a:r>
              <a:rPr lang="en-IN" dirty="0" smtClean="0"/>
              <a:t>Medical </a:t>
            </a:r>
            <a:r>
              <a:rPr lang="en-IN" dirty="0"/>
              <a:t>treatment (or bypass surgery</a:t>
            </a:r>
            <a:r>
              <a:rPr lang="en-IN" dirty="0" smtClean="0"/>
              <a:t>)</a:t>
            </a:r>
            <a:endParaRPr lang="en-IN" dirty="0"/>
          </a:p>
        </p:txBody>
      </p:sp>
    </p:spTree>
    <p:extLst>
      <p:ext uri="{BB962C8B-B14F-4D97-AF65-F5344CB8AC3E}">
        <p14:creationId xmlns:p14="http://schemas.microsoft.com/office/powerpoint/2010/main" val="7267491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4" name="Picture 3"/>
          <p:cNvPicPr>
            <a:picLocks noChangeAspect="1"/>
          </p:cNvPicPr>
          <p:nvPr/>
        </p:nvPicPr>
        <p:blipFill rotWithShape="1">
          <a:blip r:embed="rId2"/>
          <a:srcRect b="50201"/>
          <a:stretch/>
        </p:blipFill>
        <p:spPr>
          <a:xfrm>
            <a:off x="343971" y="86478"/>
            <a:ext cx="8456063" cy="6176963"/>
          </a:xfrm>
          <a:prstGeom prst="rect">
            <a:avLst/>
          </a:prstGeom>
        </p:spPr>
      </p:pic>
    </p:spTree>
    <p:extLst>
      <p:ext uri="{BB962C8B-B14F-4D97-AF65-F5344CB8AC3E}">
        <p14:creationId xmlns:p14="http://schemas.microsoft.com/office/powerpoint/2010/main" val="2172370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Microvascular</a:t>
            </a:r>
            <a:r>
              <a:rPr lang="en-IN" dirty="0"/>
              <a:t> disease</a:t>
            </a:r>
          </a:p>
        </p:txBody>
      </p:sp>
      <p:sp>
        <p:nvSpPr>
          <p:cNvPr id="3" name="Content Placeholder 2"/>
          <p:cNvSpPr>
            <a:spLocks noGrp="1"/>
          </p:cNvSpPr>
          <p:nvPr>
            <p:ph idx="1"/>
          </p:nvPr>
        </p:nvSpPr>
        <p:spPr/>
        <p:txBody>
          <a:bodyPr/>
          <a:lstStyle/>
          <a:p>
            <a:r>
              <a:rPr lang="en-IN" dirty="0" smtClean="0"/>
              <a:t>Endothelial  dysfunction </a:t>
            </a:r>
            <a:r>
              <a:rPr lang="en-IN" dirty="0"/>
              <a:t>is associated with inducible </a:t>
            </a:r>
            <a:r>
              <a:rPr lang="en-IN" dirty="0" smtClean="0"/>
              <a:t>ischemia</a:t>
            </a:r>
          </a:p>
          <a:p>
            <a:r>
              <a:rPr lang="en-IN" dirty="0" smtClean="0"/>
              <a:t>Endothelial  </a:t>
            </a:r>
            <a:r>
              <a:rPr lang="en-IN" dirty="0"/>
              <a:t>dysfunction is an </a:t>
            </a:r>
            <a:r>
              <a:rPr lang="en-IN" dirty="0" smtClean="0"/>
              <a:t>early stage </a:t>
            </a:r>
            <a:r>
              <a:rPr lang="en-IN" dirty="0"/>
              <a:t>of </a:t>
            </a:r>
            <a:r>
              <a:rPr lang="en-IN" dirty="0" smtClean="0"/>
              <a:t>atherosclerosis  </a:t>
            </a:r>
            <a:r>
              <a:rPr lang="en-IN" dirty="0"/>
              <a:t>and is associated with poor prognosis</a:t>
            </a:r>
          </a:p>
          <a:p>
            <a:r>
              <a:rPr lang="en-IN" dirty="0" err="1" smtClean="0"/>
              <a:t>Microvascular</a:t>
            </a:r>
            <a:r>
              <a:rPr lang="en-IN" dirty="0" smtClean="0"/>
              <a:t> disease can be detected in stenosis-free vessels through the use of CFR. </a:t>
            </a:r>
          </a:p>
          <a:p>
            <a:r>
              <a:rPr lang="en-IN" dirty="0" smtClean="0"/>
              <a:t>If </a:t>
            </a:r>
            <a:r>
              <a:rPr lang="en-IN" dirty="0"/>
              <a:t>a bolus of adenosine is given in a stenosis-free vessel and the resulting increase in blood flow is less than two times what it was before the </a:t>
            </a:r>
            <a:r>
              <a:rPr lang="en-IN" dirty="0" smtClean="0"/>
              <a:t>injection</a:t>
            </a:r>
            <a:endParaRPr lang="en-IN" dirty="0"/>
          </a:p>
        </p:txBody>
      </p:sp>
    </p:spTree>
    <p:extLst>
      <p:ext uri="{BB962C8B-B14F-4D97-AF65-F5344CB8AC3E}">
        <p14:creationId xmlns:p14="http://schemas.microsoft.com/office/powerpoint/2010/main" val="17433493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Microvascular</a:t>
            </a:r>
            <a:r>
              <a:rPr lang="en-IN" dirty="0"/>
              <a:t> disease</a:t>
            </a:r>
          </a:p>
        </p:txBody>
      </p:sp>
      <p:sp>
        <p:nvSpPr>
          <p:cNvPr id="3" name="Content Placeholder 2"/>
          <p:cNvSpPr>
            <a:spLocks noGrp="1"/>
          </p:cNvSpPr>
          <p:nvPr>
            <p:ph idx="1"/>
          </p:nvPr>
        </p:nvSpPr>
        <p:spPr/>
        <p:txBody>
          <a:bodyPr>
            <a:normAutofit/>
          </a:bodyPr>
          <a:lstStyle/>
          <a:p>
            <a:r>
              <a:rPr lang="en-IN" dirty="0" smtClean="0"/>
              <a:t>Response  </a:t>
            </a:r>
            <a:r>
              <a:rPr lang="en-IN" dirty="0"/>
              <a:t>to graded intracoronary </a:t>
            </a:r>
            <a:r>
              <a:rPr lang="en-IN" dirty="0" smtClean="0"/>
              <a:t>infusions of </a:t>
            </a:r>
            <a:r>
              <a:rPr lang="en-IN" dirty="0"/>
              <a:t>acetylcholine. </a:t>
            </a:r>
            <a:endParaRPr lang="en-IN" dirty="0" smtClean="0"/>
          </a:p>
          <a:p>
            <a:r>
              <a:rPr lang="en-IN" dirty="0" smtClean="0"/>
              <a:t>In </a:t>
            </a:r>
            <a:r>
              <a:rPr lang="en-IN" dirty="0"/>
              <a:t>coronary arteries with normal </a:t>
            </a:r>
            <a:r>
              <a:rPr lang="en-IN" dirty="0" smtClean="0"/>
              <a:t>endothelium, intracoronary </a:t>
            </a:r>
            <a:r>
              <a:rPr lang="en-IN" dirty="0"/>
              <a:t>acetylcholine dilates </a:t>
            </a:r>
            <a:r>
              <a:rPr lang="en-IN" dirty="0" err="1"/>
              <a:t>epicardial</a:t>
            </a:r>
            <a:r>
              <a:rPr lang="en-IN" dirty="0"/>
              <a:t> and </a:t>
            </a:r>
            <a:r>
              <a:rPr lang="en-IN" dirty="0" err="1" smtClean="0"/>
              <a:t>microvascular</a:t>
            </a:r>
            <a:r>
              <a:rPr lang="en-IN" dirty="0" smtClean="0"/>
              <a:t> circulation</a:t>
            </a:r>
            <a:r>
              <a:rPr lang="en-IN" dirty="0"/>
              <a:t>, increasing coronary blood flow. </a:t>
            </a:r>
            <a:endParaRPr lang="en-IN" dirty="0" smtClean="0"/>
          </a:p>
          <a:p>
            <a:r>
              <a:rPr lang="en-IN" dirty="0"/>
              <a:t>W</a:t>
            </a:r>
            <a:r>
              <a:rPr lang="en-IN" dirty="0" smtClean="0"/>
              <a:t>hen the endothelium </a:t>
            </a:r>
            <a:r>
              <a:rPr lang="en-IN" dirty="0"/>
              <a:t>is damaged or disrupted, intracoronary </a:t>
            </a:r>
            <a:r>
              <a:rPr lang="en-IN" dirty="0" smtClean="0"/>
              <a:t>acetylcholine induces </a:t>
            </a:r>
            <a:r>
              <a:rPr lang="en-IN" dirty="0"/>
              <a:t>vasoconstriction and a decrease in coronary </a:t>
            </a:r>
            <a:r>
              <a:rPr lang="en-IN" dirty="0" smtClean="0"/>
              <a:t>blood flow</a:t>
            </a:r>
            <a:r>
              <a:rPr lang="en-IN" dirty="0"/>
              <a:t>.</a:t>
            </a:r>
          </a:p>
        </p:txBody>
      </p:sp>
    </p:spTree>
    <p:extLst>
      <p:ext uri="{BB962C8B-B14F-4D97-AF65-F5344CB8AC3E}">
        <p14:creationId xmlns:p14="http://schemas.microsoft.com/office/powerpoint/2010/main" val="14387778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2"/>
            <a:ext cx="8229600" cy="5668963"/>
          </a:xfrm>
        </p:spPr>
        <p:txBody>
          <a:bodyPr>
            <a:normAutofit fontScale="92500" lnSpcReduction="20000"/>
          </a:bodyPr>
          <a:lstStyle/>
          <a:p>
            <a:pPr>
              <a:buNone/>
            </a:pPr>
            <a:r>
              <a:rPr lang="en-US" sz="3500" b="1" dirty="0"/>
              <a:t>CABG conduit patency</a:t>
            </a:r>
          </a:p>
          <a:p>
            <a:pPr>
              <a:buNone/>
            </a:pPr>
            <a:endParaRPr lang="en-US" dirty="0" smtClean="0"/>
          </a:p>
          <a:p>
            <a:r>
              <a:rPr lang="en-US" dirty="0" smtClean="0"/>
              <a:t>20-25 % of grafts done to physiologically </a:t>
            </a:r>
            <a:r>
              <a:rPr lang="en-US" dirty="0" err="1" smtClean="0"/>
              <a:t>nonsignificant</a:t>
            </a:r>
            <a:r>
              <a:rPr lang="en-US" dirty="0" smtClean="0"/>
              <a:t> lesions ( FFR &gt; 0.80) were found to be occluded at 1 yr.</a:t>
            </a:r>
          </a:p>
          <a:p>
            <a:pPr>
              <a:buNone/>
            </a:pPr>
            <a:endParaRPr lang="en-US" dirty="0" smtClean="0"/>
          </a:p>
          <a:p>
            <a:r>
              <a:rPr lang="en-US" dirty="0" smtClean="0"/>
              <a:t>This occurs because blood flow favors a path of lower  resistance through the native vessel with a </a:t>
            </a:r>
            <a:r>
              <a:rPr lang="en-US" dirty="0" err="1" smtClean="0"/>
              <a:t>nonsignificant</a:t>
            </a:r>
            <a:r>
              <a:rPr lang="en-US" dirty="0" smtClean="0"/>
              <a:t> obstruction as compared to a vein graft.</a:t>
            </a:r>
          </a:p>
          <a:p>
            <a:pPr>
              <a:buNone/>
            </a:pPr>
            <a:endParaRPr lang="en-US" dirty="0" smtClean="0"/>
          </a:p>
          <a:p>
            <a:r>
              <a:rPr lang="en-US" dirty="0" smtClean="0"/>
              <a:t>Thus FFR can provide information about future graft patency &amp; allows an appropriate selection of the vessel which should not be grafted</a:t>
            </a:r>
          </a:p>
          <a:p>
            <a:endParaRPr lang="en-US" dirty="0"/>
          </a:p>
          <a:p>
            <a:r>
              <a:rPr lang="en-US" dirty="0"/>
              <a:t>FFR can be used to determine the physiological significance of a lesion in a graft vessel. </a:t>
            </a:r>
          </a:p>
          <a:p>
            <a:endParaRPr lang="en-US" dirty="0" smtClean="0"/>
          </a:p>
          <a:p>
            <a:endParaRPr lang="en-US" dirty="0" smtClean="0"/>
          </a:p>
        </p:txBody>
      </p:sp>
    </p:spTree>
    <p:extLst>
      <p:ext uri="{BB962C8B-B14F-4D97-AF65-F5344CB8AC3E}">
        <p14:creationId xmlns:p14="http://schemas.microsoft.com/office/powerpoint/2010/main" val="42422736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Combined Pressure and Flow Measurements</a:t>
            </a:r>
            <a:endParaRPr lang="en-IN" dirty="0"/>
          </a:p>
        </p:txBody>
      </p:sp>
      <p:sp>
        <p:nvSpPr>
          <p:cNvPr id="3" name="Content Placeholder 2"/>
          <p:cNvSpPr>
            <a:spLocks noGrp="1"/>
          </p:cNvSpPr>
          <p:nvPr>
            <p:ph idx="1"/>
          </p:nvPr>
        </p:nvSpPr>
        <p:spPr/>
        <p:txBody>
          <a:bodyPr>
            <a:normAutofit fontScale="92500" lnSpcReduction="10000"/>
          </a:bodyPr>
          <a:lstStyle/>
          <a:p>
            <a:r>
              <a:rPr lang="en-IN" dirty="0" err="1" smtClean="0"/>
              <a:t>Hyperemic</a:t>
            </a:r>
            <a:r>
              <a:rPr lang="en-IN" dirty="0" smtClean="0"/>
              <a:t> </a:t>
            </a:r>
            <a:r>
              <a:rPr lang="en-IN" dirty="0"/>
              <a:t>stenosis </a:t>
            </a:r>
            <a:r>
              <a:rPr lang="en-IN" dirty="0" smtClean="0"/>
              <a:t>resistance (</a:t>
            </a:r>
            <a:r>
              <a:rPr lang="en-IN" dirty="0"/>
              <a:t>HSR) index </a:t>
            </a:r>
            <a:endParaRPr lang="en-IN" dirty="0" smtClean="0"/>
          </a:p>
          <a:p>
            <a:r>
              <a:rPr lang="en-IN" dirty="0" smtClean="0"/>
              <a:t>P/v</a:t>
            </a:r>
            <a:r>
              <a:rPr lang="en-IN" dirty="0"/>
              <a:t>, </a:t>
            </a:r>
            <a:r>
              <a:rPr lang="en-IN" dirty="0" smtClean="0"/>
              <a:t>P</a:t>
            </a:r>
            <a:r>
              <a:rPr lang="en-IN" dirty="0"/>
              <a:t> </a:t>
            </a:r>
            <a:r>
              <a:rPr lang="en-IN" dirty="0" smtClean="0"/>
              <a:t> = </a:t>
            </a:r>
            <a:r>
              <a:rPr lang="en-IN" dirty="0" err="1" smtClean="0"/>
              <a:t>hyperemic</a:t>
            </a:r>
            <a:r>
              <a:rPr lang="en-IN" dirty="0" smtClean="0"/>
              <a:t> </a:t>
            </a:r>
            <a:r>
              <a:rPr lang="en-IN" dirty="0"/>
              <a:t>pressure gradient </a:t>
            </a:r>
            <a:r>
              <a:rPr lang="en-IN" dirty="0" smtClean="0"/>
              <a:t>v = average </a:t>
            </a:r>
            <a:r>
              <a:rPr lang="en-IN" dirty="0"/>
              <a:t>peak velocity </a:t>
            </a:r>
            <a:endParaRPr lang="en-IN" dirty="0" smtClean="0"/>
          </a:p>
          <a:p>
            <a:r>
              <a:rPr lang="en-IN" dirty="0" smtClean="0"/>
              <a:t>A refined </a:t>
            </a:r>
            <a:r>
              <a:rPr lang="en-IN" dirty="0"/>
              <a:t>physiological </a:t>
            </a:r>
            <a:r>
              <a:rPr lang="en-IN" dirty="0" smtClean="0"/>
              <a:t>measurement quantifying </a:t>
            </a:r>
            <a:r>
              <a:rPr lang="en-IN" dirty="0"/>
              <a:t>the impediment to maximal flow </a:t>
            </a:r>
            <a:r>
              <a:rPr lang="en-IN" dirty="0" smtClean="0"/>
              <a:t>caused exclusively </a:t>
            </a:r>
            <a:r>
              <a:rPr lang="en-IN" dirty="0"/>
              <a:t>by the </a:t>
            </a:r>
            <a:r>
              <a:rPr lang="en-IN" dirty="0" smtClean="0"/>
              <a:t>stenosis</a:t>
            </a:r>
          </a:p>
          <a:p>
            <a:r>
              <a:rPr lang="en-IN" dirty="0" smtClean="0"/>
              <a:t>Normal reference value ZERO </a:t>
            </a:r>
            <a:r>
              <a:rPr lang="en-IN" dirty="0"/>
              <a:t>and is independent of basal </a:t>
            </a:r>
            <a:r>
              <a:rPr lang="en-IN" dirty="0" smtClean="0"/>
              <a:t>hemodynamic factors.</a:t>
            </a:r>
          </a:p>
          <a:p>
            <a:r>
              <a:rPr lang="en-IN" dirty="0" smtClean="0"/>
              <a:t>Value &gt; 0.8 </a:t>
            </a:r>
            <a:r>
              <a:rPr lang="en-IN" dirty="0"/>
              <a:t>mm Hg/cm per </a:t>
            </a:r>
            <a:r>
              <a:rPr lang="en-IN" dirty="0" smtClean="0"/>
              <a:t>s. is </a:t>
            </a:r>
            <a:r>
              <a:rPr lang="en-IN" dirty="0"/>
              <a:t>the threshold for prediction of reversible ischemia when </a:t>
            </a:r>
            <a:r>
              <a:rPr lang="en-IN" dirty="0" smtClean="0"/>
              <a:t>compared with </a:t>
            </a:r>
            <a:r>
              <a:rPr lang="en-IN" dirty="0" err="1"/>
              <a:t>noninvasive</a:t>
            </a:r>
            <a:r>
              <a:rPr lang="en-IN" dirty="0"/>
              <a:t> stress testing</a:t>
            </a:r>
          </a:p>
          <a:p>
            <a:endParaRPr lang="en-IN" dirty="0"/>
          </a:p>
        </p:txBody>
      </p:sp>
    </p:spTree>
    <p:extLst>
      <p:ext uri="{BB962C8B-B14F-4D97-AF65-F5344CB8AC3E}">
        <p14:creationId xmlns:p14="http://schemas.microsoft.com/office/powerpoint/2010/main" val="1709982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Economics of Physiologically</a:t>
            </a:r>
            <a:br>
              <a:rPr lang="en-IN" b="1" dirty="0"/>
            </a:br>
            <a:r>
              <a:rPr lang="en-IN" b="1" dirty="0"/>
              <a:t>Guided Interventions</a:t>
            </a:r>
            <a:endParaRPr lang="en-IN" dirty="0"/>
          </a:p>
        </p:txBody>
      </p:sp>
      <p:sp>
        <p:nvSpPr>
          <p:cNvPr id="3" name="Content Placeholder 2"/>
          <p:cNvSpPr>
            <a:spLocks noGrp="1"/>
          </p:cNvSpPr>
          <p:nvPr>
            <p:ph idx="1"/>
          </p:nvPr>
        </p:nvSpPr>
        <p:spPr/>
        <p:txBody>
          <a:bodyPr/>
          <a:lstStyle/>
          <a:p>
            <a:r>
              <a:rPr lang="en-IN" dirty="0" smtClean="0"/>
              <a:t>The investigators </a:t>
            </a:r>
            <a:r>
              <a:rPr lang="en-IN" dirty="0"/>
              <a:t>found that the FFR strategy saved $1795 </a:t>
            </a:r>
            <a:r>
              <a:rPr lang="en-IN" dirty="0" smtClean="0"/>
              <a:t>per patient </a:t>
            </a:r>
            <a:r>
              <a:rPr lang="en-IN" dirty="0"/>
              <a:t>as compared with the NUC strategy and $3830 </a:t>
            </a:r>
            <a:r>
              <a:rPr lang="en-IN" dirty="0" smtClean="0"/>
              <a:t>per patient </a:t>
            </a:r>
            <a:r>
              <a:rPr lang="en-IN" dirty="0"/>
              <a:t>as compared with the STENT strategy.</a:t>
            </a:r>
          </a:p>
        </p:txBody>
      </p:sp>
    </p:spTree>
    <p:extLst>
      <p:ext uri="{BB962C8B-B14F-4D97-AF65-F5344CB8AC3E}">
        <p14:creationId xmlns:p14="http://schemas.microsoft.com/office/powerpoint/2010/main" val="2943906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IN" sz="4800" b="1" dirty="0"/>
              <a:t>Myocardial ischemia results from…</a:t>
            </a:r>
          </a:p>
        </p:txBody>
      </p:sp>
      <p:sp>
        <p:nvSpPr>
          <p:cNvPr id="6" name="Content Placeholder 5"/>
          <p:cNvSpPr>
            <a:spLocks noGrp="1"/>
          </p:cNvSpPr>
          <p:nvPr>
            <p:ph sz="half" idx="1"/>
          </p:nvPr>
        </p:nvSpPr>
        <p:spPr/>
        <p:txBody>
          <a:bodyPr>
            <a:normAutofit/>
          </a:bodyPr>
          <a:lstStyle/>
          <a:p>
            <a:pPr lvl="1"/>
            <a:r>
              <a:rPr lang="en-IN" dirty="0"/>
              <a:t>Microcirculation dysfunction </a:t>
            </a:r>
          </a:p>
          <a:p>
            <a:pPr lvl="1"/>
            <a:r>
              <a:rPr lang="en-IN" dirty="0" err="1"/>
              <a:t>Epicardial</a:t>
            </a:r>
            <a:r>
              <a:rPr lang="en-IN" dirty="0"/>
              <a:t> stenosis </a:t>
            </a:r>
            <a:r>
              <a:rPr lang="en-IN" dirty="0" smtClean="0"/>
              <a:t>&gt;50</a:t>
            </a:r>
            <a:endParaRPr lang="en-IN" dirty="0"/>
          </a:p>
          <a:p>
            <a:pPr lvl="1"/>
            <a:r>
              <a:rPr lang="en-IN" dirty="0"/>
              <a:t>Coronary angiography</a:t>
            </a:r>
          </a:p>
          <a:p>
            <a:pPr lvl="1"/>
            <a:r>
              <a:rPr lang="en-IN" dirty="0"/>
              <a:t>Fails to detect perfectly 70 % </a:t>
            </a:r>
          </a:p>
        </p:txBody>
      </p:sp>
      <p:pic>
        <p:nvPicPr>
          <p:cNvPr id="3" name="Content Placeholder 2"/>
          <p:cNvPicPr>
            <a:picLocks noGrp="1" noChangeAspect="1"/>
          </p:cNvPicPr>
          <p:nvPr>
            <p:ph sz="half" idx="2"/>
          </p:nvPr>
        </p:nvPicPr>
        <p:blipFill rotWithShape="1">
          <a:blip r:embed="rId2"/>
          <a:srcRect l="14216" t="20200" r="47807" b="29018"/>
          <a:stretch/>
        </p:blipFill>
        <p:spPr>
          <a:xfrm>
            <a:off x="4700336" y="2342147"/>
            <a:ext cx="4331787" cy="3256548"/>
          </a:xfrm>
          <a:prstGeom prst="rect">
            <a:avLst/>
          </a:prstGeom>
        </p:spPr>
      </p:pic>
    </p:spTree>
    <p:extLst>
      <p:ext uri="{BB962C8B-B14F-4D97-AF65-F5344CB8AC3E}">
        <p14:creationId xmlns:p14="http://schemas.microsoft.com/office/powerpoint/2010/main" val="19169594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p:cNvPicPr>
            <a:picLocks noChangeAspect="1" noChangeArrowheads="1"/>
          </p:cNvPicPr>
          <p:nvPr/>
        </p:nvPicPr>
        <p:blipFill>
          <a:blip r:embed="rId2"/>
          <a:srcRect/>
          <a:stretch>
            <a:fillRect/>
          </a:stretch>
        </p:blipFill>
        <p:spPr bwMode="auto">
          <a:xfrm>
            <a:off x="-1424007" y="-58544"/>
            <a:ext cx="12092009" cy="6916544"/>
          </a:xfrm>
          <a:prstGeom prst="rect">
            <a:avLst/>
          </a:prstGeom>
          <a:noFill/>
          <a:ln w="9525">
            <a:noFill/>
            <a:miter lim="800000"/>
            <a:headEnd/>
            <a:tailEnd/>
          </a:ln>
          <a:effectLst/>
        </p:spPr>
      </p:pic>
    </p:spTree>
    <p:extLst>
      <p:ext uri="{BB962C8B-B14F-4D97-AF65-F5344CB8AC3E}">
        <p14:creationId xmlns:p14="http://schemas.microsoft.com/office/powerpoint/2010/main" val="22705191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QUESTIONS</a:t>
            </a:r>
            <a:endParaRPr lang="en-IN" dirty="0"/>
          </a:p>
        </p:txBody>
      </p:sp>
      <p:sp>
        <p:nvSpPr>
          <p:cNvPr id="5" name="Text Placeholder 4"/>
          <p:cNvSpPr>
            <a:spLocks noGrp="1"/>
          </p:cNvSpPr>
          <p:nvPr>
            <p:ph type="body" idx="1"/>
          </p:nvPr>
        </p:nvSpPr>
        <p:spPr/>
        <p:txBody>
          <a:bodyPr/>
          <a:lstStyle/>
          <a:p>
            <a:endParaRPr lang="en-IN"/>
          </a:p>
        </p:txBody>
      </p:sp>
    </p:spTree>
    <p:extLst>
      <p:ext uri="{BB962C8B-B14F-4D97-AF65-F5344CB8AC3E}">
        <p14:creationId xmlns:p14="http://schemas.microsoft.com/office/powerpoint/2010/main" val="23123967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FAME II TRIAL STUDIED WHICH GROUP OF CAD?</a:t>
            </a:r>
            <a:endParaRPr lang="en-IN" dirty="0"/>
          </a:p>
        </p:txBody>
      </p:sp>
      <p:sp>
        <p:nvSpPr>
          <p:cNvPr id="6" name="Text Placeholder 5"/>
          <p:cNvSpPr>
            <a:spLocks noGrp="1"/>
          </p:cNvSpPr>
          <p:nvPr>
            <p:ph type="body" idx="1"/>
          </p:nvPr>
        </p:nvSpPr>
        <p:spPr/>
        <p:txBody>
          <a:bodyPr/>
          <a:lstStyle/>
          <a:p>
            <a:endParaRPr lang="en-IN"/>
          </a:p>
        </p:txBody>
      </p:sp>
    </p:spTree>
    <p:extLst>
      <p:ext uri="{BB962C8B-B14F-4D97-AF65-F5344CB8AC3E}">
        <p14:creationId xmlns:p14="http://schemas.microsoft.com/office/powerpoint/2010/main" val="669471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WHAT IS THE DOSE OF IV ADENOSINE FOR FFR</a:t>
            </a:r>
            <a:endParaRPr lang="en-IN" dirty="0"/>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2326464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NORMAL HSR VALUE</a:t>
            </a:r>
            <a:endParaRPr lang="en-IN" dirty="0"/>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8019095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WHICH CATHETRE IS BEST FOR FFR</a:t>
            </a:r>
            <a:endParaRPr lang="en-IN" dirty="0"/>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3331456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WHAT IS THE COST OF FFR WIRE</a:t>
            </a:r>
            <a:endParaRPr lang="en-IN" dirty="0"/>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1541822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CFR ISCHEMIC CUT OFF?</a:t>
            </a:r>
            <a:br>
              <a:rPr lang="en-IN" dirty="0" smtClean="0"/>
            </a:br>
            <a:endParaRPr lang="en-IN" dirty="0"/>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854846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681247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Limitations of coronary angiography </a:t>
            </a:r>
            <a:endParaRPr lang="en-IN" b="1" dirty="0"/>
          </a:p>
        </p:txBody>
      </p:sp>
      <p:sp>
        <p:nvSpPr>
          <p:cNvPr id="3" name="Content Placeholder 2"/>
          <p:cNvSpPr>
            <a:spLocks noGrp="1"/>
          </p:cNvSpPr>
          <p:nvPr>
            <p:ph idx="1"/>
          </p:nvPr>
        </p:nvSpPr>
        <p:spPr/>
        <p:txBody>
          <a:bodyPr>
            <a:normAutofit/>
          </a:bodyPr>
          <a:lstStyle/>
          <a:p>
            <a:r>
              <a:rPr lang="en-IN" dirty="0"/>
              <a:t>Interpretation is highly subjective </a:t>
            </a:r>
          </a:p>
          <a:p>
            <a:r>
              <a:rPr lang="en-IN" dirty="0" smtClean="0"/>
              <a:t>Intermediately  </a:t>
            </a:r>
            <a:r>
              <a:rPr lang="en-IN" dirty="0"/>
              <a:t>severe </a:t>
            </a:r>
            <a:r>
              <a:rPr lang="en-IN" dirty="0" smtClean="0"/>
              <a:t>luminal narrowing (40</a:t>
            </a:r>
            <a:r>
              <a:rPr lang="en-IN" dirty="0"/>
              <a:t>% </a:t>
            </a:r>
            <a:r>
              <a:rPr lang="en-IN" dirty="0" smtClean="0"/>
              <a:t>-70%) cannot </a:t>
            </a:r>
            <a:r>
              <a:rPr lang="en-IN" dirty="0"/>
              <a:t>be accurately determined</a:t>
            </a:r>
            <a:endParaRPr lang="en-IN" dirty="0" smtClean="0"/>
          </a:p>
          <a:p>
            <a:r>
              <a:rPr lang="en-IN" dirty="0" smtClean="0"/>
              <a:t>Identification  </a:t>
            </a:r>
            <a:r>
              <a:rPr lang="en-IN" dirty="0"/>
              <a:t>of </a:t>
            </a:r>
            <a:r>
              <a:rPr lang="en-IN" dirty="0" smtClean="0"/>
              <a:t>normal </a:t>
            </a:r>
            <a:r>
              <a:rPr lang="en-IN" dirty="0"/>
              <a:t>and diseased </a:t>
            </a:r>
            <a:r>
              <a:rPr lang="en-IN" dirty="0" smtClean="0"/>
              <a:t>vessel segments </a:t>
            </a:r>
            <a:r>
              <a:rPr lang="en-IN" dirty="0"/>
              <a:t>is complicated by diffuse disease </a:t>
            </a:r>
            <a:endParaRPr lang="en-IN" dirty="0" smtClean="0"/>
          </a:p>
          <a:p>
            <a:r>
              <a:rPr lang="en-IN" dirty="0" err="1" smtClean="0"/>
              <a:t>Artifacts</a:t>
            </a:r>
            <a:r>
              <a:rPr lang="en-IN" dirty="0" smtClean="0"/>
              <a:t>  </a:t>
            </a:r>
            <a:r>
              <a:rPr lang="en-IN" dirty="0"/>
              <a:t>of contrast </a:t>
            </a:r>
            <a:r>
              <a:rPr lang="en-IN" dirty="0" smtClean="0"/>
              <a:t>streaming</a:t>
            </a:r>
          </a:p>
          <a:p>
            <a:r>
              <a:rPr lang="en-IN" dirty="0" smtClean="0"/>
              <a:t>Image  foreshortening</a:t>
            </a:r>
          </a:p>
          <a:p>
            <a:r>
              <a:rPr lang="en-US" dirty="0" smtClean="0"/>
              <a:t>Overlapping  </a:t>
            </a:r>
            <a:r>
              <a:rPr lang="en-US" dirty="0"/>
              <a:t>vessels</a:t>
            </a:r>
            <a:endParaRPr lang="en-IN" dirty="0"/>
          </a:p>
        </p:txBody>
      </p:sp>
    </p:spTree>
    <p:extLst>
      <p:ext uri="{BB962C8B-B14F-4D97-AF65-F5344CB8AC3E}">
        <p14:creationId xmlns:p14="http://schemas.microsoft.com/office/powerpoint/2010/main" val="344388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Flow Velocity</a:t>
            </a:r>
            <a:endParaRPr lang="en-IN" dirty="0"/>
          </a:p>
        </p:txBody>
      </p:sp>
      <p:sp>
        <p:nvSpPr>
          <p:cNvPr id="3" name="Content Placeholder 2"/>
          <p:cNvSpPr>
            <a:spLocks noGrp="1"/>
          </p:cNvSpPr>
          <p:nvPr>
            <p:ph idx="1"/>
          </p:nvPr>
        </p:nvSpPr>
        <p:spPr/>
        <p:txBody>
          <a:bodyPr>
            <a:normAutofit fontScale="92500" lnSpcReduction="10000"/>
          </a:bodyPr>
          <a:lstStyle/>
          <a:p>
            <a:r>
              <a:rPr lang="en-IN" dirty="0"/>
              <a:t>The flow velocity of red blood cells moving past </a:t>
            </a:r>
            <a:r>
              <a:rPr lang="en-IN" dirty="0" err="1" smtClean="0"/>
              <a:t>theultrasound</a:t>
            </a:r>
            <a:r>
              <a:rPr lang="en-IN" dirty="0" smtClean="0"/>
              <a:t> </a:t>
            </a:r>
            <a:r>
              <a:rPr lang="en-IN" dirty="0"/>
              <a:t>emitter/receiver on the end of a </a:t>
            </a:r>
            <a:r>
              <a:rPr lang="en-IN" dirty="0" err="1"/>
              <a:t>guidewire</a:t>
            </a:r>
            <a:r>
              <a:rPr lang="en-IN" dirty="0"/>
              <a:t> </a:t>
            </a:r>
            <a:endParaRPr lang="en-IN" dirty="0" smtClean="0"/>
          </a:p>
          <a:p>
            <a:r>
              <a:rPr lang="en-IN" dirty="0"/>
              <a:t>The cross-sectional area of a 0.014-inch– (0.356-mm</a:t>
            </a:r>
            <a:r>
              <a:rPr lang="en-IN" dirty="0" smtClean="0"/>
              <a:t>)– diameter </a:t>
            </a:r>
            <a:r>
              <a:rPr lang="en-IN" dirty="0"/>
              <a:t>sensor </a:t>
            </a:r>
            <a:r>
              <a:rPr lang="en-IN" dirty="0" err="1"/>
              <a:t>guidewire</a:t>
            </a:r>
            <a:r>
              <a:rPr lang="en-IN" dirty="0"/>
              <a:t> is 0.099 mm2, only 1.4% of </a:t>
            </a:r>
            <a:r>
              <a:rPr lang="en-IN" dirty="0" smtClean="0"/>
              <a:t>the cross-sectional </a:t>
            </a:r>
            <a:r>
              <a:rPr lang="en-IN" dirty="0"/>
              <a:t>area of a 3-mm–diameter vessel and </a:t>
            </a:r>
            <a:r>
              <a:rPr lang="en-IN" dirty="0" smtClean="0"/>
              <a:t>approximately 12</a:t>
            </a:r>
            <a:r>
              <a:rPr lang="en-IN" dirty="0"/>
              <a:t>% of the lumen area in a vessel with a diameter </a:t>
            </a:r>
            <a:r>
              <a:rPr lang="en-IN" dirty="0" smtClean="0"/>
              <a:t>of 1 </a:t>
            </a:r>
            <a:r>
              <a:rPr lang="en-IN" dirty="0"/>
              <a:t>mm</a:t>
            </a:r>
            <a:r>
              <a:rPr lang="en-IN" dirty="0" smtClean="0"/>
              <a:t>.</a:t>
            </a:r>
          </a:p>
          <a:p>
            <a:r>
              <a:rPr lang="en-IN" dirty="0" smtClean="0"/>
              <a:t>The error </a:t>
            </a:r>
            <a:r>
              <a:rPr lang="en-IN" dirty="0"/>
              <a:t>contributed by the measurement wire in this </a:t>
            </a:r>
            <a:r>
              <a:rPr lang="en-IN" dirty="0" smtClean="0"/>
              <a:t>system </a:t>
            </a:r>
            <a:r>
              <a:rPr lang="en-IN" dirty="0" err="1" smtClean="0"/>
              <a:t>favors</a:t>
            </a:r>
            <a:r>
              <a:rPr lang="en-IN" dirty="0" smtClean="0"/>
              <a:t> </a:t>
            </a:r>
            <a:r>
              <a:rPr lang="en-IN" dirty="0"/>
              <a:t>overestimating severity in the marginal cases </a:t>
            </a:r>
            <a:r>
              <a:rPr lang="en-IN" dirty="0" smtClean="0"/>
              <a:t>over missing  </a:t>
            </a:r>
            <a:r>
              <a:rPr lang="en-IN" dirty="0" err="1" smtClean="0"/>
              <a:t>hemodynamically</a:t>
            </a:r>
            <a:r>
              <a:rPr lang="en-IN" dirty="0" smtClean="0"/>
              <a:t> </a:t>
            </a:r>
            <a:r>
              <a:rPr lang="en-IN" dirty="0"/>
              <a:t>significant lesions.</a:t>
            </a:r>
          </a:p>
          <a:p>
            <a:endParaRPr lang="en-IN" dirty="0"/>
          </a:p>
        </p:txBody>
      </p:sp>
    </p:spTree>
    <p:extLst>
      <p:ext uri="{BB962C8B-B14F-4D97-AF65-F5344CB8AC3E}">
        <p14:creationId xmlns:p14="http://schemas.microsoft.com/office/powerpoint/2010/main" val="1618286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dirty="0" smtClean="0"/>
              <a:t>Coronary flow reserve</a:t>
            </a:r>
            <a:endParaRPr lang="en-IN" dirty="0"/>
          </a:p>
        </p:txBody>
      </p:sp>
      <p:sp>
        <p:nvSpPr>
          <p:cNvPr id="11" name="Content Placeholder 10"/>
          <p:cNvSpPr>
            <a:spLocks noGrp="1"/>
          </p:cNvSpPr>
          <p:nvPr>
            <p:ph idx="1"/>
          </p:nvPr>
        </p:nvSpPr>
        <p:spPr/>
        <p:txBody>
          <a:bodyPr/>
          <a:lstStyle/>
          <a:p>
            <a:endParaRPr lang="en-IN"/>
          </a:p>
        </p:txBody>
      </p:sp>
      <p:pic>
        <p:nvPicPr>
          <p:cNvPr id="4" name="Picture 2"/>
          <p:cNvPicPr>
            <a:picLocks noChangeAspect="1" noChangeArrowheads="1"/>
          </p:cNvPicPr>
          <p:nvPr/>
        </p:nvPicPr>
        <p:blipFill rotWithShape="1">
          <a:blip r:embed="rId2"/>
          <a:srcRect b="38236"/>
          <a:stretch/>
        </p:blipFill>
        <p:spPr bwMode="auto">
          <a:xfrm>
            <a:off x="596558" y="1690691"/>
            <a:ext cx="7199907" cy="4714759"/>
          </a:xfrm>
          <a:prstGeom prst="rect">
            <a:avLst/>
          </a:prstGeom>
          <a:noFill/>
          <a:ln w="9525">
            <a:noFill/>
            <a:miter lim="800000"/>
            <a:headEnd/>
            <a:tailEnd/>
          </a:ln>
          <a:effectLst/>
        </p:spPr>
      </p:pic>
    </p:spTree>
    <p:extLst>
      <p:ext uri="{BB962C8B-B14F-4D97-AF65-F5344CB8AC3E}">
        <p14:creationId xmlns:p14="http://schemas.microsoft.com/office/powerpoint/2010/main" val="1151640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Coronary  </a:t>
            </a:r>
            <a:r>
              <a:rPr lang="en-IN" dirty="0"/>
              <a:t>flow </a:t>
            </a:r>
            <a:r>
              <a:rPr lang="en-IN" dirty="0" smtClean="0"/>
              <a:t>reserve</a:t>
            </a:r>
            <a:endParaRPr lang="en-IN" dirty="0"/>
          </a:p>
        </p:txBody>
      </p:sp>
      <p:sp>
        <p:nvSpPr>
          <p:cNvPr id="3" name="Content Placeholder 2"/>
          <p:cNvSpPr>
            <a:spLocks noGrp="1"/>
          </p:cNvSpPr>
          <p:nvPr>
            <p:ph sz="half" idx="1"/>
          </p:nvPr>
        </p:nvSpPr>
        <p:spPr/>
        <p:txBody>
          <a:bodyPr>
            <a:normAutofit/>
          </a:bodyPr>
          <a:lstStyle/>
          <a:p>
            <a:r>
              <a:rPr lang="en-IN" dirty="0" smtClean="0"/>
              <a:t>Normal </a:t>
            </a:r>
            <a:r>
              <a:rPr lang="en-IN" dirty="0"/>
              <a:t>CFR </a:t>
            </a:r>
            <a:endParaRPr lang="en-IN" dirty="0" smtClean="0"/>
          </a:p>
          <a:p>
            <a:pPr lvl="1"/>
            <a:r>
              <a:rPr lang="en-IN" dirty="0" smtClean="0"/>
              <a:t>Early  </a:t>
            </a:r>
            <a:r>
              <a:rPr lang="en-IN" dirty="0"/>
              <a:t>studies </a:t>
            </a:r>
            <a:r>
              <a:rPr lang="en-IN" dirty="0" smtClean="0"/>
              <a:t>3.5 </a:t>
            </a:r>
            <a:r>
              <a:rPr lang="en-IN" dirty="0"/>
              <a:t>to </a:t>
            </a:r>
            <a:r>
              <a:rPr lang="en-IN" dirty="0" smtClean="0"/>
              <a:t>5</a:t>
            </a:r>
          </a:p>
          <a:p>
            <a:pPr lvl="1"/>
            <a:r>
              <a:rPr lang="en-IN" dirty="0" smtClean="0"/>
              <a:t>CAD Risk factors 2.70</a:t>
            </a:r>
          </a:p>
          <a:p>
            <a:r>
              <a:rPr lang="en-IN" dirty="0" smtClean="0"/>
              <a:t>Abnormal CFR </a:t>
            </a:r>
          </a:p>
          <a:p>
            <a:pPr lvl="1"/>
            <a:r>
              <a:rPr lang="en-IN" dirty="0" err="1" smtClean="0"/>
              <a:t>Microvascular</a:t>
            </a:r>
            <a:r>
              <a:rPr lang="en-IN" dirty="0" smtClean="0"/>
              <a:t> </a:t>
            </a:r>
            <a:r>
              <a:rPr lang="en-IN" dirty="0"/>
              <a:t>disease. </a:t>
            </a:r>
            <a:endParaRPr lang="en-IN" dirty="0" smtClean="0"/>
          </a:p>
          <a:p>
            <a:pPr lvl="1"/>
            <a:r>
              <a:rPr lang="en-IN" dirty="0" err="1" smtClean="0"/>
              <a:t>Epicardial</a:t>
            </a:r>
            <a:r>
              <a:rPr lang="en-IN" dirty="0" smtClean="0"/>
              <a:t> </a:t>
            </a:r>
          </a:p>
          <a:p>
            <a:r>
              <a:rPr lang="en-IN" dirty="0" smtClean="0"/>
              <a:t>ischemic </a:t>
            </a:r>
            <a:r>
              <a:rPr lang="en-IN" dirty="0"/>
              <a:t>threshold </a:t>
            </a:r>
            <a:r>
              <a:rPr lang="en-IN" dirty="0" smtClean="0"/>
              <a:t>&lt;2.0.</a:t>
            </a:r>
            <a:endParaRPr lang="en-IN" dirty="0"/>
          </a:p>
        </p:txBody>
      </p:sp>
      <p:pic>
        <p:nvPicPr>
          <p:cNvPr id="5" name="Content Placeholder 4"/>
          <p:cNvPicPr>
            <a:picLocks noGrp="1" noChangeAspect="1"/>
          </p:cNvPicPr>
          <p:nvPr>
            <p:ph sz="half" idx="2"/>
          </p:nvPr>
        </p:nvPicPr>
        <p:blipFill>
          <a:blip r:embed="rId2"/>
          <a:stretch>
            <a:fillRect/>
          </a:stretch>
        </p:blipFill>
        <p:spPr>
          <a:xfrm>
            <a:off x="4102768" y="1482141"/>
            <a:ext cx="5181600" cy="3561632"/>
          </a:xfrm>
          <a:prstGeom prst="rect">
            <a:avLst/>
          </a:prstGeom>
        </p:spPr>
      </p:pic>
    </p:spTree>
    <p:extLst>
      <p:ext uri="{BB962C8B-B14F-4D97-AF65-F5344CB8AC3E}">
        <p14:creationId xmlns:p14="http://schemas.microsoft.com/office/powerpoint/2010/main" val="117789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2450</TotalTime>
  <Words>2314</Words>
  <Application>Microsoft Office PowerPoint</Application>
  <PresentationFormat>On-screen Show (4:3)</PresentationFormat>
  <Paragraphs>374</Paragraphs>
  <Slides>58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宋体</vt:lpstr>
      <vt:lpstr>Arial</vt:lpstr>
      <vt:lpstr>Calibri</vt:lpstr>
      <vt:lpstr>Calibri Light</vt:lpstr>
      <vt:lpstr>Segoe UI</vt:lpstr>
      <vt:lpstr>Times New Roman</vt:lpstr>
      <vt:lpstr>Office Theme</vt:lpstr>
      <vt:lpstr>Physiological Assessment of Coronary Artery Disease</vt:lpstr>
      <vt:lpstr>Main things to discuss.. </vt:lpstr>
      <vt:lpstr>Structure &amp; Function of the Coronary circulation</vt:lpstr>
      <vt:lpstr>The Coronary blood flow</vt:lpstr>
      <vt:lpstr>Myocardial ischemia results from…</vt:lpstr>
      <vt:lpstr>Limitations of coronary angiography </vt:lpstr>
      <vt:lpstr>Flow Velocity</vt:lpstr>
      <vt:lpstr>Coronary flow reserve</vt:lpstr>
      <vt:lpstr>Coronary  flow reserve</vt:lpstr>
      <vt:lpstr>rCFR</vt:lpstr>
      <vt:lpstr>Collateral Circulation</vt:lpstr>
      <vt:lpstr>Coronary Pressure</vt:lpstr>
      <vt:lpstr>Fractional Flow Reserve</vt:lpstr>
      <vt:lpstr>FFR</vt:lpstr>
      <vt:lpstr>PowerPoint Presentation</vt:lpstr>
      <vt:lpstr>FFR - advantages</vt:lpstr>
      <vt:lpstr>PowerPoint Presentation</vt:lpstr>
      <vt:lpstr>PowerPoint Presentation</vt:lpstr>
      <vt:lpstr>PowerPoint Presentation</vt:lpstr>
      <vt:lpstr>PowerPoint Presentation</vt:lpstr>
      <vt:lpstr>PowerPoint Presentation</vt:lpstr>
      <vt:lpstr>PowerPoint Presentation</vt:lpstr>
      <vt:lpstr>Adenosine</vt:lpstr>
      <vt:lpstr>Safety of Intracoronary Sensor-Wire Measurements</vt:lpstr>
      <vt:lpstr>PowerPoint Presentation</vt:lpstr>
      <vt:lpstr>Impact of Catheter Size on Hyperemic Flow</vt:lpstr>
      <vt:lpstr>PowerPoint Presentation</vt:lpstr>
      <vt:lpstr>PowerPoint Presentation</vt:lpstr>
      <vt:lpstr>PowerPoint Presentation</vt:lpstr>
      <vt:lpstr>FFR IN DIFFERENT CLINICAL SCENARIO</vt:lpstr>
      <vt:lpstr>Relation between FFR &amp; viable myocardium : </vt:lpstr>
      <vt:lpstr>PowerPoint Presentation</vt:lpstr>
      <vt:lpstr>PowerPoint Presentation</vt:lpstr>
      <vt:lpstr>Left Main and Ostial Lesions</vt:lpstr>
      <vt:lpstr>PowerPoint Presentation</vt:lpstr>
      <vt:lpstr>PowerPoint Presentation</vt:lpstr>
      <vt:lpstr>PowerPoint Presentation</vt:lpstr>
      <vt:lpstr>FAME II: Stable Coronary Artery Disease</vt:lpstr>
      <vt:lpstr>PowerPoint Presentation</vt:lpstr>
      <vt:lpstr>PowerPoint Presentation</vt:lpstr>
      <vt:lpstr>PowerPoint Presentation</vt:lpstr>
      <vt:lpstr>Calculation of the exact FFR of each lesion</vt:lpstr>
      <vt:lpstr>Diffuse Disease and Long Lesions</vt:lpstr>
      <vt:lpstr>PowerPoint Presentation</vt:lpstr>
      <vt:lpstr>Microvascular disease</vt:lpstr>
      <vt:lpstr>Microvascular disease</vt:lpstr>
      <vt:lpstr>PowerPoint Presentation</vt:lpstr>
      <vt:lpstr>Combined Pressure and Flow Measurements</vt:lpstr>
      <vt:lpstr>Economics of Physiologically Guided Interventions</vt:lpstr>
      <vt:lpstr>PowerPoint Presentation</vt:lpstr>
      <vt:lpstr>QUESTIONS</vt:lpstr>
      <vt:lpstr>FAME II TRIAL STUDIED WHICH GROUP OF CAD?</vt:lpstr>
      <vt:lpstr>WHAT IS THE DOSE OF IV ADENOSINE FOR FFR</vt:lpstr>
      <vt:lpstr>NORMAL HSR VALUE</vt:lpstr>
      <vt:lpstr>WHICH CATHETRE IS BEST FOR FFR</vt:lpstr>
      <vt:lpstr>WHAT IS THE COST OF FFR WIRE</vt:lpstr>
      <vt:lpstr>CFR ISCHEMIC CUT OFF? </vt:lpstr>
      <vt:lpstr>PowerPoint Presentation</vt:lpstr>
    </vt:vector>
  </TitlesOfParts>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Physiological Assessment of Coronary Artery Disease</dc:title>
  <dc:creator>lenovo</dc:creator>
  <cp:lastModifiedBy>lenovo</cp:lastModifiedBy>
  <cp:revision>87</cp:revision>
  <dcterms:created xsi:type="dcterms:W3CDTF">2016-03-01T16:55:25Z</dcterms:created>
  <dcterms:modified xsi:type="dcterms:W3CDTF">2016-03-08T04:33:45Z</dcterms:modified>
</cp:coreProperties>
</file>